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handoutMasterIdLst>
    <p:handoutMasterId r:id="rId143"/>
  </p:handoutMasterIdLst>
  <p:sldIdLst>
    <p:sldId id="390" r:id="rId3"/>
    <p:sldId id="256" r:id="rId4"/>
    <p:sldId id="257" r:id="rId5"/>
    <p:sldId id="266" r:id="rId6"/>
    <p:sldId id="258" r:id="rId7"/>
    <p:sldId id="267" r:id="rId8"/>
    <p:sldId id="268" r:id="rId9"/>
    <p:sldId id="272" r:id="rId10"/>
    <p:sldId id="259" r:id="rId11"/>
    <p:sldId id="269" r:id="rId12"/>
    <p:sldId id="270" r:id="rId13"/>
    <p:sldId id="271" r:id="rId14"/>
    <p:sldId id="284" r:id="rId15"/>
    <p:sldId id="285" r:id="rId16"/>
    <p:sldId id="260" r:id="rId17"/>
    <p:sldId id="275" r:id="rId18"/>
    <p:sldId id="276" r:id="rId19"/>
    <p:sldId id="261" r:id="rId20"/>
    <p:sldId id="274" r:id="rId21"/>
    <p:sldId id="278" r:id="rId22"/>
    <p:sldId id="279" r:id="rId23"/>
    <p:sldId id="262" r:id="rId24"/>
    <p:sldId id="277" r:id="rId25"/>
    <p:sldId id="280" r:id="rId26"/>
    <p:sldId id="273" r:id="rId27"/>
    <p:sldId id="264" r:id="rId28"/>
    <p:sldId id="281" r:id="rId29"/>
    <p:sldId id="265" r:id="rId30"/>
    <p:sldId id="283" r:id="rId31"/>
    <p:sldId id="282" r:id="rId32"/>
    <p:sldId id="286" r:id="rId33"/>
    <p:sldId id="290" r:id="rId34"/>
    <p:sldId id="289" r:id="rId35"/>
    <p:sldId id="291" r:id="rId36"/>
    <p:sldId id="319" r:id="rId37"/>
    <p:sldId id="308" r:id="rId38"/>
    <p:sldId id="310" r:id="rId39"/>
    <p:sldId id="309" r:id="rId40"/>
    <p:sldId id="312" r:id="rId41"/>
    <p:sldId id="311" r:id="rId42"/>
    <p:sldId id="314" r:id="rId43"/>
    <p:sldId id="313" r:id="rId44"/>
    <p:sldId id="315" r:id="rId45"/>
    <p:sldId id="316" r:id="rId46"/>
    <p:sldId id="317" r:id="rId47"/>
    <p:sldId id="318" r:id="rId48"/>
    <p:sldId id="321" r:id="rId49"/>
    <p:sldId id="322" r:id="rId50"/>
    <p:sldId id="323" r:id="rId51"/>
    <p:sldId id="287" r:id="rId52"/>
    <p:sldId id="353" r:id="rId53"/>
    <p:sldId id="348" r:id="rId54"/>
    <p:sldId id="352" r:id="rId55"/>
    <p:sldId id="354" r:id="rId56"/>
    <p:sldId id="355" r:id="rId57"/>
    <p:sldId id="356" r:id="rId58"/>
    <p:sldId id="357" r:id="rId59"/>
    <p:sldId id="358" r:id="rId60"/>
    <p:sldId id="360" r:id="rId61"/>
    <p:sldId id="359" r:id="rId62"/>
    <p:sldId id="361" r:id="rId63"/>
    <p:sldId id="362" r:id="rId64"/>
    <p:sldId id="363" r:id="rId65"/>
    <p:sldId id="349" r:id="rId66"/>
    <p:sldId id="288" r:id="rId67"/>
    <p:sldId id="320" r:id="rId68"/>
    <p:sldId id="324" r:id="rId69"/>
    <p:sldId id="325" r:id="rId70"/>
    <p:sldId id="326" r:id="rId71"/>
    <p:sldId id="327" r:id="rId72"/>
    <p:sldId id="328" r:id="rId74"/>
    <p:sldId id="329" r:id="rId75"/>
    <p:sldId id="332" r:id="rId76"/>
    <p:sldId id="333" r:id="rId77"/>
    <p:sldId id="334" r:id="rId78"/>
    <p:sldId id="331" r:id="rId79"/>
    <p:sldId id="335" r:id="rId80"/>
    <p:sldId id="369" r:id="rId81"/>
    <p:sldId id="516" r:id="rId82"/>
    <p:sldId id="366" r:id="rId83"/>
    <p:sldId id="520" r:id="rId84"/>
    <p:sldId id="517" r:id="rId85"/>
    <p:sldId id="523" r:id="rId86"/>
    <p:sldId id="521" r:id="rId87"/>
    <p:sldId id="524" r:id="rId88"/>
    <p:sldId id="519" r:id="rId89"/>
    <p:sldId id="522" r:id="rId90"/>
    <p:sldId id="525" r:id="rId91"/>
    <p:sldId id="526" r:id="rId92"/>
    <p:sldId id="527" r:id="rId93"/>
    <p:sldId id="367" r:id="rId94"/>
    <p:sldId id="518" r:id="rId95"/>
    <p:sldId id="368" r:id="rId96"/>
    <p:sldId id="528" r:id="rId97"/>
    <p:sldId id="350" r:id="rId98"/>
    <p:sldId id="351" r:id="rId99"/>
    <p:sldId id="370" r:id="rId100"/>
    <p:sldId id="371" r:id="rId101"/>
    <p:sldId id="364" r:id="rId102"/>
    <p:sldId id="372" r:id="rId103"/>
    <p:sldId id="374" r:id="rId104"/>
    <p:sldId id="373" r:id="rId105"/>
    <p:sldId id="376" r:id="rId106"/>
    <p:sldId id="375" r:id="rId107"/>
    <p:sldId id="377" r:id="rId108"/>
    <p:sldId id="378" r:id="rId109"/>
    <p:sldId id="380" r:id="rId110"/>
    <p:sldId id="379" r:id="rId111"/>
    <p:sldId id="381" r:id="rId112"/>
    <p:sldId id="383" r:id="rId113"/>
    <p:sldId id="382" r:id="rId114"/>
    <p:sldId id="387" r:id="rId115"/>
    <p:sldId id="391" r:id="rId116"/>
    <p:sldId id="392" r:id="rId117"/>
    <p:sldId id="389" r:id="rId118"/>
    <p:sldId id="393" r:id="rId119"/>
    <p:sldId id="394" r:id="rId120"/>
    <p:sldId id="395" r:id="rId121"/>
    <p:sldId id="384" r:id="rId122"/>
    <p:sldId id="385" r:id="rId123"/>
    <p:sldId id="396" r:id="rId124"/>
    <p:sldId id="397" r:id="rId125"/>
    <p:sldId id="386" r:id="rId126"/>
    <p:sldId id="398" r:id="rId127"/>
    <p:sldId id="399" r:id="rId128"/>
    <p:sldId id="365" r:id="rId129"/>
    <p:sldId id="400" r:id="rId130"/>
    <p:sldId id="401" r:id="rId131"/>
    <p:sldId id="412" r:id="rId132"/>
    <p:sldId id="402" r:id="rId133"/>
    <p:sldId id="403" r:id="rId134"/>
    <p:sldId id="408" r:id="rId135"/>
    <p:sldId id="404" r:id="rId136"/>
    <p:sldId id="405" r:id="rId137"/>
    <p:sldId id="406" r:id="rId138"/>
    <p:sldId id="407" r:id="rId139"/>
    <p:sldId id="409" r:id="rId140"/>
    <p:sldId id="410" r:id="rId141"/>
    <p:sldId id="411" r:id="rId142"/>
  </p:sldIdLst>
  <p:sldSz cx="12192000" cy="6858000" type="screen4x3"/>
  <p:notesSz cx="6858000" cy="9144000"/>
  <p:custDataLst>
    <p:tags r:id="rId1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15"/>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notesMaster" Target="notesMasters/notesMaster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7" Type="http://schemas.openxmlformats.org/officeDocument/2006/relationships/tags" Target="tags/tag314.xml"/><Relationship Id="rId146" Type="http://schemas.openxmlformats.org/officeDocument/2006/relationships/tableStyles" Target="tableStyles.xml"/><Relationship Id="rId145" Type="http://schemas.openxmlformats.org/officeDocument/2006/relationships/viewProps" Target="viewProps.xml"/><Relationship Id="rId144" Type="http://schemas.openxmlformats.org/officeDocument/2006/relationships/presProps" Target="presProps.xml"/><Relationship Id="rId143" Type="http://schemas.openxmlformats.org/officeDocument/2006/relationships/handoutMaster" Target="handoutMasters/handoutMaster1.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p:nvPr>
            <p:ph type="ftr" sz="quarter" idx="11"/>
            <p:custDataLst>
              <p:tags r:id="rId5"/>
            </p:custDataLst>
          </p:nvPr>
        </p:nvSpPr>
        <p:spPr/>
        <p:txBody>
          <a:bodyPr/>
          <a:lstStyle/>
          <a:p>
            <a:endParaRPr lang="zh-CN" altLang="en-US" dirty="0"/>
          </a:p>
        </p:txBody>
      </p:sp>
      <p:sp>
        <p:nvSpPr>
          <p:cNvPr id="18" name="灯片编号占位符 17"/>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p:nvPr>
            <p:ph type="ftr" sz="quarter" idx="11"/>
            <p:custDataLst>
              <p:tags r:id="rId3"/>
            </p:custDataLst>
          </p:nvPr>
        </p:nvSpPr>
        <p:spPr/>
        <p:txBody>
          <a:bodyPr/>
          <a:lstStyle/>
          <a:p>
            <a:endParaRPr lang="zh-CN" altLang="en-US"/>
          </a:p>
        </p:txBody>
      </p:sp>
      <p:sp>
        <p:nvSpPr>
          <p:cNvPr id="5" name="灯片编号占位符 4"/>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p:nvPr>
            <p:ph type="ftr" sz="quarter" idx="11"/>
            <p:custDataLst>
              <p:tags r:id="rId3"/>
            </p:custDataLst>
          </p:nvPr>
        </p:nvSpPr>
        <p:spPr/>
        <p:txBody>
          <a:bodyPr/>
          <a:lstStyle/>
          <a:p>
            <a:endParaRPr lang="zh-CN" altLang="en-US"/>
          </a:p>
        </p:txBody>
      </p:sp>
      <p:sp>
        <p:nvSpPr>
          <p:cNvPr id="5" name="灯片编号占位符 4"/>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p:nvPr>
            <p:ph type="ftr" sz="quarter" idx="11"/>
            <p:custDataLst>
              <p:tags r:id="rId5"/>
            </p:custDataLst>
          </p:nvPr>
        </p:nvSpPr>
        <p:spPr/>
        <p:txBody>
          <a:bodyPr/>
          <a:lstStyle/>
          <a:p>
            <a:endParaRPr lang="zh-CN" altLang="en-US"/>
          </a:p>
        </p:txBody>
      </p:sp>
      <p:sp>
        <p:nvSpPr>
          <p:cNvPr id="6" name="灯片编号占位符 5"/>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p:nvPr>
            <p:ph type="ftr" sz="quarter" idx="11"/>
            <p:custDataLst>
              <p:tags r:id="rId5"/>
            </p:custDataLst>
          </p:nvPr>
        </p:nvSpPr>
        <p:spPr/>
        <p:txBody>
          <a:bodyPr/>
          <a:lstStyle/>
          <a:p>
            <a:endParaRPr lang="zh-CN" altLang="en-US"/>
          </a:p>
        </p:txBody>
      </p:sp>
      <p:sp>
        <p:nvSpPr>
          <p:cNvPr id="6" name="灯片编号占位符 5"/>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p:nvPr>
            <p:ph type="ftr" sz="quarter" idx="11"/>
            <p:custDataLst>
              <p:tags r:id="rId6"/>
            </p:custDataLst>
          </p:nvPr>
        </p:nvSpPr>
        <p:spPr/>
        <p:txBody>
          <a:bodyPr/>
          <a:lstStyle/>
          <a:p>
            <a:endParaRPr lang="zh-CN" altLang="en-US"/>
          </a:p>
        </p:txBody>
      </p:sp>
      <p:sp>
        <p:nvSpPr>
          <p:cNvPr id="7" name="灯片编号占位符 6"/>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p:nvPr>
            <p:ph type="ftr" sz="quarter" idx="11"/>
            <p:custDataLst>
              <p:tags r:id="rId8"/>
            </p:custDataLst>
          </p:nvPr>
        </p:nvSpPr>
        <p:spPr/>
        <p:txBody>
          <a:bodyPr/>
          <a:lstStyle/>
          <a:p>
            <a:endParaRPr lang="zh-CN" altLang="en-US"/>
          </a:p>
        </p:txBody>
      </p:sp>
      <p:sp>
        <p:nvSpPr>
          <p:cNvPr id="9" name="灯片编号占位符 8"/>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p:nvPr>
            <p:ph type="ftr" sz="quarter" idx="11"/>
            <p:custDataLst>
              <p:tags r:id="rId4"/>
            </p:custDataLst>
          </p:nvPr>
        </p:nvSpPr>
        <p:spPr/>
        <p:txBody>
          <a:bodyPr/>
          <a:lstStyle/>
          <a:p>
            <a:endParaRPr lang="zh-CN" altLang="en-US"/>
          </a:p>
        </p:txBody>
      </p:sp>
      <p:sp>
        <p:nvSpPr>
          <p:cNvPr id="5" name="灯片编号占位符 4"/>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p:nvPr>
            <p:ph type="ftr" sz="quarter" idx="11"/>
            <p:custDataLst>
              <p:tags r:id="rId3"/>
            </p:custDataLst>
          </p:nvPr>
        </p:nvSpPr>
        <p:spPr/>
        <p:txBody>
          <a:bodyPr/>
          <a:lstStyle/>
          <a:p>
            <a:endParaRPr lang="zh-CN" altLang="en-US"/>
          </a:p>
        </p:txBody>
      </p:sp>
      <p:sp>
        <p:nvSpPr>
          <p:cNvPr id="4" name="灯片编号占位符 3"/>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p:nvPr>
            <p:ph type="ftr" sz="quarter" idx="11"/>
            <p:custDataLst>
              <p:tags r:id="rId5"/>
            </p:custDataLst>
          </p:nvPr>
        </p:nvSpPr>
        <p:spPr/>
        <p:txBody>
          <a:bodyPr/>
          <a:lstStyle/>
          <a:p>
            <a:endParaRPr lang="zh-CN" altLang="en-US" dirty="0"/>
          </a:p>
        </p:txBody>
      </p:sp>
      <p:sp>
        <p:nvSpPr>
          <p:cNvPr id="7" name="灯片编号占位符 6"/>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p:nvPr>
            <p:ph type="ftr" sz="quarter" idx="11"/>
            <p:custDataLst>
              <p:tags r:id="rId5"/>
            </p:custDataLst>
          </p:nvPr>
        </p:nvSpPr>
        <p:spPr/>
        <p:txBody>
          <a:bodyPr/>
          <a:lstStyle/>
          <a:p>
            <a:endParaRPr lang="zh-CN" altLang="en-US"/>
          </a:p>
        </p:txBody>
      </p:sp>
      <p:sp>
        <p:nvSpPr>
          <p:cNvPr id="6" name="灯片编号占位符 5"/>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ts val="0"/>
        </a:spcBef>
        <a:spcAft>
          <a:spcPts val="0"/>
        </a:spcAft>
        <a:buNone/>
        <a:defRPr sz="2400" b="1" i="0" u="none" strike="noStrike" kern="1200" cap="none" spc="300" normalizeH="0" baseline="0">
          <a:solidFill>
            <a:srgbClr val="262626"/>
          </a:solidFill>
          <a:uFillTx/>
          <a:latin typeface="Consolas" panose="020B0609020204030204" charset="0"/>
          <a:ea typeface="幼圆" panose="0201050906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b="0" i="0" u="none" strike="noStrike" kern="1200" cap="none" spc="150" normalizeH="0" baseline="0">
          <a:solidFill>
            <a:srgbClr val="595959"/>
          </a:solidFill>
          <a:uFillTx/>
          <a:latin typeface="Consolas" panose="020B0609020204030204" charset="0"/>
          <a:ea typeface="幼圆" panose="02010509060101010101"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pitchFamily="2" charset="2"/>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6.xml"/><Relationship Id="rId6" Type="http://schemas.openxmlformats.org/officeDocument/2006/relationships/image" Target="../media/image13.png"/><Relationship Id="rId5" Type="http://schemas.openxmlformats.org/officeDocument/2006/relationships/tags" Target="../tags/tag85.xml"/><Relationship Id="rId4" Type="http://schemas.openxmlformats.org/officeDocument/2006/relationships/image" Target="../media/image12.png"/><Relationship Id="rId3" Type="http://schemas.openxmlformats.org/officeDocument/2006/relationships/tags" Target="../tags/tag84.xml"/><Relationship Id="rId2" Type="http://schemas.openxmlformats.org/officeDocument/2006/relationships/image" Target="../media/image11.png"/><Relationship Id="rId1" Type="http://schemas.openxmlformats.org/officeDocument/2006/relationships/tags" Target="../tags/tag83.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9.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0.xml"/></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2.xml"/><Relationship Id="rId2" Type="http://schemas.openxmlformats.org/officeDocument/2006/relationships/image" Target="../media/image81.png"/><Relationship Id="rId1" Type="http://schemas.openxmlformats.org/officeDocument/2006/relationships/tags" Target="../tags/tag251.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3.xml"/></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5.xml"/><Relationship Id="rId2" Type="http://schemas.openxmlformats.org/officeDocument/2006/relationships/image" Target="../media/image82.png"/><Relationship Id="rId1" Type="http://schemas.openxmlformats.org/officeDocument/2006/relationships/tags" Target="../tags/tag254.xml"/></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7.xml"/><Relationship Id="rId2" Type="http://schemas.openxmlformats.org/officeDocument/2006/relationships/image" Target="../media/image83.png"/><Relationship Id="rId1" Type="http://schemas.openxmlformats.org/officeDocument/2006/relationships/tags" Target="../tags/tag256.xml"/></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9.xml"/><Relationship Id="rId2" Type="http://schemas.openxmlformats.org/officeDocument/2006/relationships/image" Target="../media/image84.png"/><Relationship Id="rId1" Type="http://schemas.openxmlformats.org/officeDocument/2006/relationships/tags" Target="../tags/tag258.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0.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2.xml"/><Relationship Id="rId2" Type="http://schemas.openxmlformats.org/officeDocument/2006/relationships/image" Target="../media/image85.png"/><Relationship Id="rId1" Type="http://schemas.openxmlformats.org/officeDocument/2006/relationships/tags" Target="../tags/tag261.xml"/></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4.xml"/><Relationship Id="rId2" Type="http://schemas.openxmlformats.org/officeDocument/2006/relationships/image" Target="../media/image86.png"/><Relationship Id="rId1" Type="http://schemas.openxmlformats.org/officeDocument/2006/relationships/tags" Target="../tags/tag26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image" Target="../media/image14.png"/><Relationship Id="rId1" Type="http://schemas.openxmlformats.org/officeDocument/2006/relationships/tags" Target="../tags/tag87.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5.xml"/></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7.xml"/><Relationship Id="rId2" Type="http://schemas.openxmlformats.org/officeDocument/2006/relationships/image" Target="../media/image87.png"/><Relationship Id="rId1" Type="http://schemas.openxmlformats.org/officeDocument/2006/relationships/tags" Target="../tags/tag266.xml"/></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69.xml"/><Relationship Id="rId2" Type="http://schemas.openxmlformats.org/officeDocument/2006/relationships/image" Target="../media/image88.png"/><Relationship Id="rId1" Type="http://schemas.openxmlformats.org/officeDocument/2006/relationships/tags" Target="../tags/tag268.xml"/></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1.xml"/><Relationship Id="rId2" Type="http://schemas.openxmlformats.org/officeDocument/2006/relationships/image" Target="../media/image89.png"/><Relationship Id="rId1" Type="http://schemas.openxmlformats.org/officeDocument/2006/relationships/tags" Target="../tags/tag270.xml"/></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3.xml"/><Relationship Id="rId2" Type="http://schemas.openxmlformats.org/officeDocument/2006/relationships/image" Target="../media/image90.png"/><Relationship Id="rId1" Type="http://schemas.openxmlformats.org/officeDocument/2006/relationships/tags" Target="../tags/tag272.xml"/></Relationships>
</file>

<file path=ppt/slides/_rels/slide1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5.xml"/><Relationship Id="rId2" Type="http://schemas.openxmlformats.org/officeDocument/2006/relationships/image" Target="../media/image91.png"/><Relationship Id="rId1" Type="http://schemas.openxmlformats.org/officeDocument/2006/relationships/tags" Target="../tags/tag274.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7.xml"/><Relationship Id="rId2" Type="http://schemas.openxmlformats.org/officeDocument/2006/relationships/image" Target="../media/image92.png"/><Relationship Id="rId1" Type="http://schemas.openxmlformats.org/officeDocument/2006/relationships/tags" Target="../tags/tag276.xml"/></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79.xml"/><Relationship Id="rId2" Type="http://schemas.openxmlformats.org/officeDocument/2006/relationships/image" Target="../media/image93.png"/><Relationship Id="rId1" Type="http://schemas.openxmlformats.org/officeDocument/2006/relationships/tags" Target="../tags/tag278.xml"/></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1.xml"/><Relationship Id="rId2" Type="http://schemas.openxmlformats.org/officeDocument/2006/relationships/image" Target="../media/image94.png"/><Relationship Id="rId1" Type="http://schemas.openxmlformats.org/officeDocument/2006/relationships/tags" Target="../tags/tag280.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15.png"/><Relationship Id="rId1" Type="http://schemas.openxmlformats.org/officeDocument/2006/relationships/tags" Target="../tags/tag89.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3.xml"/></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5.xml"/><Relationship Id="rId2" Type="http://schemas.openxmlformats.org/officeDocument/2006/relationships/image" Target="../media/image95.png"/><Relationship Id="rId1" Type="http://schemas.openxmlformats.org/officeDocument/2006/relationships/tags" Target="../tags/tag284.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7.xml"/><Relationship Id="rId1" Type="http://schemas.openxmlformats.org/officeDocument/2006/relationships/tags" Target="../tags/tag286.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8.xml"/></Relationships>
</file>

<file path=ppt/slides/_rels/slide1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0.xml"/><Relationship Id="rId2" Type="http://schemas.openxmlformats.org/officeDocument/2006/relationships/image" Target="../media/image96.png"/><Relationship Id="rId1" Type="http://schemas.openxmlformats.org/officeDocument/2006/relationships/tags" Target="../tags/tag289.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1.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3.xml"/></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5.xml"/><Relationship Id="rId2" Type="http://schemas.openxmlformats.org/officeDocument/2006/relationships/image" Target="../media/image97.png"/><Relationship Id="rId1" Type="http://schemas.openxmlformats.org/officeDocument/2006/relationships/tags" Target="../tags/tag294.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7.xml"/><Relationship Id="rId1" Type="http://schemas.openxmlformats.org/officeDocument/2006/relationships/tags" Target="../tags/tag29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9.xml"/><Relationship Id="rId2" Type="http://schemas.openxmlformats.org/officeDocument/2006/relationships/image" Target="../media/image98.png"/><Relationship Id="rId1" Type="http://schemas.openxmlformats.org/officeDocument/2006/relationships/tags" Target="../tags/tag298.xml"/></Relationships>
</file>

<file path=ppt/slides/_rels/slide1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03.xml"/><Relationship Id="rId6" Type="http://schemas.openxmlformats.org/officeDocument/2006/relationships/image" Target="../media/image101.png"/><Relationship Id="rId5" Type="http://schemas.openxmlformats.org/officeDocument/2006/relationships/tags" Target="../tags/tag302.xml"/><Relationship Id="rId4" Type="http://schemas.openxmlformats.org/officeDocument/2006/relationships/image" Target="../media/image100.png"/><Relationship Id="rId3" Type="http://schemas.openxmlformats.org/officeDocument/2006/relationships/tags" Target="../tags/tag301.xml"/><Relationship Id="rId2" Type="http://schemas.openxmlformats.org/officeDocument/2006/relationships/image" Target="../media/image99.png"/><Relationship Id="rId1" Type="http://schemas.openxmlformats.org/officeDocument/2006/relationships/tags" Target="../tags/tag300.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04.xml"/></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6.xml"/><Relationship Id="rId2" Type="http://schemas.openxmlformats.org/officeDocument/2006/relationships/image" Target="../media/image102.png"/><Relationship Id="rId1" Type="http://schemas.openxmlformats.org/officeDocument/2006/relationships/tags" Target="../tags/tag305.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7.xml"/></Relationships>
</file>

<file path=ppt/slides/_rels/slide1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9.xml"/><Relationship Id="rId2" Type="http://schemas.openxmlformats.org/officeDocument/2006/relationships/image" Target="../media/image103.png"/><Relationship Id="rId1" Type="http://schemas.openxmlformats.org/officeDocument/2006/relationships/tags" Target="../tags/tag308.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0.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1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4.xml"/><Relationship Id="rId2" Type="http://schemas.openxmlformats.org/officeDocument/2006/relationships/image" Target="../media/image15.png"/><Relationship Id="rId1" Type="http://schemas.openxmlformats.org/officeDocument/2006/relationships/tags" Target="../tags/tag9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9.xml"/><Relationship Id="rId4" Type="http://schemas.openxmlformats.org/officeDocument/2006/relationships/image" Target="../media/image17.png"/><Relationship Id="rId3" Type="http://schemas.openxmlformats.org/officeDocument/2006/relationships/tags" Target="../tags/tag98.xml"/><Relationship Id="rId2" Type="http://schemas.openxmlformats.org/officeDocument/2006/relationships/image" Target="../media/image16.png"/><Relationship Id="rId1" Type="http://schemas.openxmlformats.org/officeDocument/2006/relationships/tags" Target="../tags/tag97.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image" Target="../media/image19.png"/><Relationship Id="rId3" Type="http://schemas.openxmlformats.org/officeDocument/2006/relationships/tags" Target="../tags/tag101.xml"/><Relationship Id="rId2" Type="http://schemas.openxmlformats.org/officeDocument/2006/relationships/image" Target="../media/image18.png"/><Relationship Id="rId1" Type="http://schemas.openxmlformats.org/officeDocument/2006/relationships/tags" Target="../tags/tag100.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5.xml"/><Relationship Id="rId2" Type="http://schemas.openxmlformats.org/officeDocument/2006/relationships/image" Target="../media/image20.png"/><Relationship Id="rId1" Type="http://schemas.openxmlformats.org/officeDocument/2006/relationships/tags" Target="../tags/tag10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9.xml"/><Relationship Id="rId4" Type="http://schemas.openxmlformats.org/officeDocument/2006/relationships/image" Target="../media/image22.png"/><Relationship Id="rId3" Type="http://schemas.openxmlformats.org/officeDocument/2006/relationships/tags" Target="../tags/tag108.xml"/><Relationship Id="rId2" Type="http://schemas.openxmlformats.org/officeDocument/2006/relationships/image" Target="../media/image21.png"/><Relationship Id="rId1" Type="http://schemas.openxmlformats.org/officeDocument/2006/relationships/tags" Target="../tags/tag107.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13.xml"/><Relationship Id="rId6" Type="http://schemas.openxmlformats.org/officeDocument/2006/relationships/image" Target="../media/image25.png"/><Relationship Id="rId5" Type="http://schemas.openxmlformats.org/officeDocument/2006/relationships/tags" Target="../tags/tag112.xml"/><Relationship Id="rId4" Type="http://schemas.openxmlformats.org/officeDocument/2006/relationships/image" Target="../media/image24.png"/><Relationship Id="rId3" Type="http://schemas.openxmlformats.org/officeDocument/2006/relationships/tags" Target="../tags/tag111.xml"/><Relationship Id="rId2" Type="http://schemas.openxmlformats.org/officeDocument/2006/relationships/image" Target="../media/image23.png"/><Relationship Id="rId1" Type="http://schemas.openxmlformats.org/officeDocument/2006/relationships/tags" Target="../tags/tag11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17.xml"/><Relationship Id="rId4" Type="http://schemas.openxmlformats.org/officeDocument/2006/relationships/image" Target="../media/image27.png"/><Relationship Id="rId3" Type="http://schemas.openxmlformats.org/officeDocument/2006/relationships/tags" Target="../tags/tag116.xml"/><Relationship Id="rId2" Type="http://schemas.openxmlformats.org/officeDocument/2006/relationships/image" Target="../media/image26.png"/><Relationship Id="rId1" Type="http://schemas.openxmlformats.org/officeDocument/2006/relationships/tags" Target="../tags/tag115.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0.xml"/><Relationship Id="rId4" Type="http://schemas.openxmlformats.org/officeDocument/2006/relationships/image" Target="../media/image29.png"/><Relationship Id="rId3" Type="http://schemas.openxmlformats.org/officeDocument/2006/relationships/tags" Target="../tags/tag119.xml"/><Relationship Id="rId2" Type="http://schemas.openxmlformats.org/officeDocument/2006/relationships/image" Target="../media/image28.png"/><Relationship Id="rId1" Type="http://schemas.openxmlformats.org/officeDocument/2006/relationships/tags" Target="../tags/tag1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4.xml"/><Relationship Id="rId4" Type="http://schemas.openxmlformats.org/officeDocument/2006/relationships/image" Target="../media/image31.png"/><Relationship Id="rId3" Type="http://schemas.openxmlformats.org/officeDocument/2006/relationships/tags" Target="../tags/tag123.xml"/><Relationship Id="rId2" Type="http://schemas.openxmlformats.org/officeDocument/2006/relationships/image" Target="../media/image30.png"/><Relationship Id="rId1" Type="http://schemas.openxmlformats.org/officeDocument/2006/relationships/tags" Target="../tags/tag12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7.xml"/><Relationship Id="rId2" Type="http://schemas.openxmlformats.org/officeDocument/2006/relationships/image" Target="../media/image32.png"/><Relationship Id="rId1" Type="http://schemas.openxmlformats.org/officeDocument/2006/relationships/tags" Target="../tags/tag12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tags" Target="../tags/tag13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3.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36.xml"/><Relationship Id="rId4" Type="http://schemas.openxmlformats.org/officeDocument/2006/relationships/image" Target="../media/image34.png"/><Relationship Id="rId3" Type="http://schemas.openxmlformats.org/officeDocument/2006/relationships/tags" Target="../tags/tag135.xml"/><Relationship Id="rId2" Type="http://schemas.openxmlformats.org/officeDocument/2006/relationships/image" Target="../media/image33.png"/><Relationship Id="rId1" Type="http://schemas.openxmlformats.org/officeDocument/2006/relationships/tags" Target="../tags/tag13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7.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9.xml"/><Relationship Id="rId2" Type="http://schemas.openxmlformats.org/officeDocument/2006/relationships/image" Target="../media/image35.png"/><Relationship Id="rId1" Type="http://schemas.openxmlformats.org/officeDocument/2006/relationships/tags" Target="../tags/tag138.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2.xml"/><Relationship Id="rId4" Type="http://schemas.openxmlformats.org/officeDocument/2006/relationships/image" Target="../media/image37.png"/><Relationship Id="rId3" Type="http://schemas.openxmlformats.org/officeDocument/2006/relationships/tags" Target="../tags/tag141.xml"/><Relationship Id="rId2" Type="http://schemas.openxmlformats.org/officeDocument/2006/relationships/image" Target="../media/image36.png"/><Relationship Id="rId1" Type="http://schemas.openxmlformats.org/officeDocument/2006/relationships/tags" Target="../tags/tag1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5.xml"/><Relationship Id="rId4" Type="http://schemas.openxmlformats.org/officeDocument/2006/relationships/image" Target="../media/image39.png"/><Relationship Id="rId3" Type="http://schemas.openxmlformats.org/officeDocument/2006/relationships/tags" Target="../tags/tag144.xml"/><Relationship Id="rId2" Type="http://schemas.openxmlformats.org/officeDocument/2006/relationships/image" Target="../media/image38.png"/><Relationship Id="rId1" Type="http://schemas.openxmlformats.org/officeDocument/2006/relationships/tags" Target="../tags/tag14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8.xml"/><Relationship Id="rId2" Type="http://schemas.openxmlformats.org/officeDocument/2006/relationships/image" Target="../media/image40.png"/><Relationship Id="rId1" Type="http://schemas.openxmlformats.org/officeDocument/2006/relationships/tags" Target="../tags/tag147.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0.xml"/><Relationship Id="rId2" Type="http://schemas.openxmlformats.org/officeDocument/2006/relationships/image" Target="../media/image41.png"/><Relationship Id="rId1" Type="http://schemas.openxmlformats.org/officeDocument/2006/relationships/tags" Target="../tags/tag14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1.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55.xml"/><Relationship Id="rId6" Type="http://schemas.openxmlformats.org/officeDocument/2006/relationships/image" Target="../media/image44.png"/><Relationship Id="rId5" Type="http://schemas.openxmlformats.org/officeDocument/2006/relationships/tags" Target="../tags/tag154.xml"/><Relationship Id="rId4" Type="http://schemas.openxmlformats.org/officeDocument/2006/relationships/image" Target="../media/image43.png"/><Relationship Id="rId3" Type="http://schemas.openxmlformats.org/officeDocument/2006/relationships/tags" Target="../tags/tag153.xml"/><Relationship Id="rId2" Type="http://schemas.openxmlformats.org/officeDocument/2006/relationships/image" Target="../media/image42.png"/><Relationship Id="rId1" Type="http://schemas.openxmlformats.org/officeDocument/2006/relationships/tags" Target="../tags/tag152.xml"/></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image" Target="../media/image46.png"/><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45.png"/><Relationship Id="rId1" Type="http://schemas.openxmlformats.org/officeDocument/2006/relationships/tags" Target="../tags/tag156.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4.xml"/><Relationship Id="rId4" Type="http://schemas.openxmlformats.org/officeDocument/2006/relationships/image" Target="../media/image48.png"/><Relationship Id="rId3" Type="http://schemas.openxmlformats.org/officeDocument/2006/relationships/tags" Target="../tags/tag163.xml"/><Relationship Id="rId2" Type="http://schemas.openxmlformats.org/officeDocument/2006/relationships/image" Target="../media/image47.png"/><Relationship Id="rId1" Type="http://schemas.openxmlformats.org/officeDocument/2006/relationships/tags" Target="../tags/tag162.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7.xml"/><Relationship Id="rId4" Type="http://schemas.openxmlformats.org/officeDocument/2006/relationships/image" Target="../media/image50.png"/><Relationship Id="rId3" Type="http://schemas.openxmlformats.org/officeDocument/2006/relationships/tags" Target="../tags/tag166.xml"/><Relationship Id="rId2" Type="http://schemas.openxmlformats.org/officeDocument/2006/relationships/image" Target="../media/image49.png"/><Relationship Id="rId1" Type="http://schemas.openxmlformats.org/officeDocument/2006/relationships/tags" Target="../tags/tag165.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9.xml"/><Relationship Id="rId2" Type="http://schemas.openxmlformats.org/officeDocument/2006/relationships/image" Target="../media/image51.png"/><Relationship Id="rId1" Type="http://schemas.openxmlformats.org/officeDocument/2006/relationships/tags" Target="../tags/tag16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3.xml"/><Relationship Id="rId2" Type="http://schemas.openxmlformats.org/officeDocument/2006/relationships/image" Target="../media/image52.png"/><Relationship Id="rId1" Type="http://schemas.openxmlformats.org/officeDocument/2006/relationships/tags" Target="../tags/tag172.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5.xml"/><Relationship Id="rId2" Type="http://schemas.openxmlformats.org/officeDocument/2006/relationships/image" Target="../media/image53.png"/><Relationship Id="rId1" Type="http://schemas.openxmlformats.org/officeDocument/2006/relationships/tags" Target="../tags/tag174.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7.xml"/><Relationship Id="rId2" Type="http://schemas.openxmlformats.org/officeDocument/2006/relationships/image" Target="../media/image54.png"/><Relationship Id="rId1" Type="http://schemas.openxmlformats.org/officeDocument/2006/relationships/tags" Target="../tags/tag176.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9.xml"/><Relationship Id="rId2" Type="http://schemas.openxmlformats.org/officeDocument/2006/relationships/image" Target="../media/image55.png"/><Relationship Id="rId1" Type="http://schemas.openxmlformats.org/officeDocument/2006/relationships/tags" Target="../tags/tag178.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1.xml"/><Relationship Id="rId2" Type="http://schemas.openxmlformats.org/officeDocument/2006/relationships/image" Target="../media/image56.png"/><Relationship Id="rId1" Type="http://schemas.openxmlformats.org/officeDocument/2006/relationships/tags" Target="../tags/tag180.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85.xml"/><Relationship Id="rId4" Type="http://schemas.openxmlformats.org/officeDocument/2006/relationships/image" Target="../media/image58.png"/><Relationship Id="rId3" Type="http://schemas.openxmlformats.org/officeDocument/2006/relationships/tags" Target="../tags/tag184.xml"/><Relationship Id="rId2" Type="http://schemas.openxmlformats.org/officeDocument/2006/relationships/image" Target="../media/image57.png"/><Relationship Id="rId1" Type="http://schemas.openxmlformats.org/officeDocument/2006/relationships/tags" Target="../tags/tag183.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7.xml"/><Relationship Id="rId2" Type="http://schemas.openxmlformats.org/officeDocument/2006/relationships/image" Target="../media/image59.png"/><Relationship Id="rId1" Type="http://schemas.openxmlformats.org/officeDocument/2006/relationships/tags" Target="../tags/tag186.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2.xml"/><Relationship Id="rId6" Type="http://schemas.openxmlformats.org/officeDocument/2006/relationships/image" Target="../media/image3.png"/><Relationship Id="rId5" Type="http://schemas.openxmlformats.org/officeDocument/2006/relationships/tags" Target="../tags/tag71.xml"/><Relationship Id="rId4" Type="http://schemas.openxmlformats.org/officeDocument/2006/relationships/image" Target="../media/image2.png"/><Relationship Id="rId3" Type="http://schemas.openxmlformats.org/officeDocument/2006/relationships/tags" Target="../tags/tag70.xml"/><Relationship Id="rId2" Type="http://schemas.openxmlformats.org/officeDocument/2006/relationships/image" Target="../media/image1.png"/><Relationship Id="rId1" Type="http://schemas.openxmlformats.org/officeDocument/2006/relationships/tags" Target="../tags/tag69.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9.xml"/><Relationship Id="rId2" Type="http://schemas.openxmlformats.org/officeDocument/2006/relationships/image" Target="../media/image60.png"/><Relationship Id="rId1" Type="http://schemas.openxmlformats.org/officeDocument/2006/relationships/tags" Target="../tags/tag188.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93.xml"/><Relationship Id="rId6" Type="http://schemas.openxmlformats.org/officeDocument/2006/relationships/image" Target="../media/image63.png"/><Relationship Id="rId5" Type="http://schemas.openxmlformats.org/officeDocument/2006/relationships/tags" Target="../tags/tag192.xml"/><Relationship Id="rId4" Type="http://schemas.openxmlformats.org/officeDocument/2006/relationships/image" Target="../media/image62.png"/><Relationship Id="rId3" Type="http://schemas.openxmlformats.org/officeDocument/2006/relationships/tags" Target="../tags/tag191.xml"/><Relationship Id="rId2" Type="http://schemas.openxmlformats.org/officeDocument/2006/relationships/image" Target="../media/image61.png"/><Relationship Id="rId1" Type="http://schemas.openxmlformats.org/officeDocument/2006/relationships/tags" Target="../tags/tag19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4.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98.xml"/><Relationship Id="rId6" Type="http://schemas.openxmlformats.org/officeDocument/2006/relationships/image" Target="../media/image66.png"/><Relationship Id="rId5" Type="http://schemas.openxmlformats.org/officeDocument/2006/relationships/tags" Target="../tags/tag197.xml"/><Relationship Id="rId4" Type="http://schemas.openxmlformats.org/officeDocument/2006/relationships/image" Target="../media/image65.png"/><Relationship Id="rId3" Type="http://schemas.openxmlformats.org/officeDocument/2006/relationships/tags" Target="../tags/tag196.xml"/><Relationship Id="rId2" Type="http://schemas.openxmlformats.org/officeDocument/2006/relationships/image" Target="../media/image64.png"/><Relationship Id="rId1" Type="http://schemas.openxmlformats.org/officeDocument/2006/relationships/tags" Target="../tags/tag19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9.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2.xml"/><Relationship Id="rId4" Type="http://schemas.openxmlformats.org/officeDocument/2006/relationships/image" Target="../media/image68.png"/><Relationship Id="rId3" Type="http://schemas.openxmlformats.org/officeDocument/2006/relationships/tags" Target="../tags/tag201.xml"/><Relationship Id="rId2" Type="http://schemas.openxmlformats.org/officeDocument/2006/relationships/image" Target="../media/image67.png"/><Relationship Id="rId1" Type="http://schemas.openxmlformats.org/officeDocument/2006/relationships/tags" Target="../tags/tag200.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5.xml"/><Relationship Id="rId2" Type="http://schemas.openxmlformats.org/officeDocument/2006/relationships/image" Target="../media/image69.png"/><Relationship Id="rId1" Type="http://schemas.openxmlformats.org/officeDocument/2006/relationships/tags" Target="../tags/tag204.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8.xml"/><Relationship Id="rId4" Type="http://schemas.openxmlformats.org/officeDocument/2006/relationships/image" Target="../media/image71.png"/><Relationship Id="rId3" Type="http://schemas.openxmlformats.org/officeDocument/2006/relationships/tags" Target="../tags/tag207.xml"/><Relationship Id="rId2" Type="http://schemas.openxmlformats.org/officeDocument/2006/relationships/image" Target="../media/image70.png"/><Relationship Id="rId1" Type="http://schemas.openxmlformats.org/officeDocument/2006/relationships/tags" Target="../tags/tag206.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4.png"/><Relationship Id="rId1" Type="http://schemas.openxmlformats.org/officeDocument/2006/relationships/tags" Target="../tags/tag7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10.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2.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4.xml"/><Relationship Id="rId2" Type="http://schemas.openxmlformats.org/officeDocument/2006/relationships/image" Target="../media/image72.png"/><Relationship Id="rId1" Type="http://schemas.openxmlformats.org/officeDocument/2006/relationships/tags" Target="../tags/tag213.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7.xml"/><Relationship Id="rId4" Type="http://schemas.openxmlformats.org/officeDocument/2006/relationships/image" Target="../media/image74.png"/><Relationship Id="rId3" Type="http://schemas.openxmlformats.org/officeDocument/2006/relationships/tags" Target="../tags/tag216.xml"/><Relationship Id="rId2" Type="http://schemas.openxmlformats.org/officeDocument/2006/relationships/image" Target="../media/image73.png"/><Relationship Id="rId1" Type="http://schemas.openxmlformats.org/officeDocument/2006/relationships/tags" Target="../tags/tag215.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8.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0.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1.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image" Target="../media/image5.png"/><Relationship Id="rId1" Type="http://schemas.openxmlformats.org/officeDocument/2006/relationships/tags" Target="../tags/tag75.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6.xml"/><Relationship Id="rId2" Type="http://schemas.openxmlformats.org/officeDocument/2006/relationships/image" Target="../media/image75.png"/><Relationship Id="rId1" Type="http://schemas.openxmlformats.org/officeDocument/2006/relationships/tags" Target="../tags/tag225.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7.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8.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9.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1.xml"/><Relationship Id="rId2" Type="http://schemas.openxmlformats.org/officeDocument/2006/relationships/image" Target="../media/image76.png"/><Relationship Id="rId1" Type="http://schemas.openxmlformats.org/officeDocument/2006/relationships/tags" Target="../tags/tag230.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8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35.xml"/><Relationship Id="rId4" Type="http://schemas.openxmlformats.org/officeDocument/2006/relationships/image" Target="../media/image78.png"/><Relationship Id="rId3" Type="http://schemas.openxmlformats.org/officeDocument/2006/relationships/tags" Target="../tags/tag234.xml"/><Relationship Id="rId2" Type="http://schemas.openxmlformats.org/officeDocument/2006/relationships/image" Target="../media/image77.png"/><Relationship Id="rId1" Type="http://schemas.openxmlformats.org/officeDocument/2006/relationships/tags" Target="../tags/tag233.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6.xml"/></Relationships>
</file>

<file path=ppt/slides/_rels/slide9.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9.png"/><Relationship Id="rId7" Type="http://schemas.openxmlformats.org/officeDocument/2006/relationships/tags" Target="../tags/tag80.xml"/><Relationship Id="rId6" Type="http://schemas.openxmlformats.org/officeDocument/2006/relationships/image" Target="../media/image8.png"/><Relationship Id="rId5" Type="http://schemas.openxmlformats.org/officeDocument/2006/relationships/tags" Target="../tags/tag79.xml"/><Relationship Id="rId4" Type="http://schemas.openxmlformats.org/officeDocument/2006/relationships/image" Target="../media/image7.png"/><Relationship Id="rId3" Type="http://schemas.openxmlformats.org/officeDocument/2006/relationships/tags" Target="../tags/tag78.xml"/><Relationship Id="rId2" Type="http://schemas.openxmlformats.org/officeDocument/2006/relationships/image" Target="../media/image6.png"/><Relationship Id="rId12" Type="http://schemas.openxmlformats.org/officeDocument/2006/relationships/slideLayout" Target="../slideLayouts/slideLayout2.xml"/><Relationship Id="rId11" Type="http://schemas.openxmlformats.org/officeDocument/2006/relationships/tags" Target="../tags/tag82.xml"/><Relationship Id="rId10" Type="http://schemas.openxmlformats.org/officeDocument/2006/relationships/image" Target="../media/image10.png"/><Relationship Id="rId1" Type="http://schemas.openxmlformats.org/officeDocument/2006/relationships/tags" Target="../tags/tag7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8.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9.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0.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3.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4.xml"/></Relationships>
</file>

<file path=ppt/slides/_rels/slide9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47.xml"/><Relationship Id="rId4" Type="http://schemas.openxmlformats.org/officeDocument/2006/relationships/image" Target="../media/image80.png"/><Relationship Id="rId3" Type="http://schemas.openxmlformats.org/officeDocument/2006/relationships/tags" Target="../tags/tag246.xml"/><Relationship Id="rId2" Type="http://schemas.openxmlformats.org/officeDocument/2006/relationships/image" Target="../media/image79.png"/><Relationship Id="rId1" Type="http://schemas.openxmlformats.org/officeDocument/2006/relationships/tags" Target="../tags/tag245.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学计算机重要是学思想</a:t>
            </a:r>
            <a:endParaRPr lang="zh-CN" altLang="en-US"/>
          </a:p>
        </p:txBody>
      </p:sp>
      <p:sp>
        <p:nvSpPr>
          <p:cNvPr id="3" name="副标题 2"/>
          <p:cNvSpPr/>
          <p:nvPr>
            <p:ph type="subTitle" idx="1"/>
          </p:nvPr>
        </p:nvSpPr>
        <p:spPr/>
        <p:txBody>
          <a:bodyPr>
            <a:normAutofit/>
          </a:bodyPr>
          <a:p>
            <a:r>
              <a:rPr lang="zh-CN" altLang="en-US" sz="1800"/>
              <a:t>学什么都是如此。</a:t>
            </a:r>
            <a:endParaRPr lang="zh-CN" altLang="en-US" sz="1800"/>
          </a:p>
          <a:p>
            <a:r>
              <a:rPr lang="zh-CN" altLang="en-US" sz="1800"/>
              <a:t>记得我们最初为什么开始学这个东西。（信息，语言）</a:t>
            </a:r>
            <a:endParaRPr lang="zh-CN" altLang="en-US" sz="1800"/>
          </a:p>
          <a:p>
            <a:r>
              <a:rPr lang="zh-CN" altLang="en-US" sz="1800"/>
              <a:t>不知不觉地已经钻了好几层了</a:t>
            </a:r>
            <a:endParaRPr lang="zh-CN" altLang="en-US" sz="180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27400" y="221050"/>
            <a:ext cx="10969200" cy="705600"/>
          </a:xfrm>
        </p:spPr>
        <p:txBody>
          <a:bodyPr/>
          <a:p>
            <a:r>
              <a:rPr lang="zh-CN" altLang="en-US"/>
              <a:t>二进制跟</a:t>
            </a:r>
            <a:r>
              <a:rPr lang="en-US" altLang="zh-CN"/>
              <a:t>10</a:t>
            </a:r>
            <a:r>
              <a:rPr lang="zh-CN" altLang="en-US"/>
              <a:t>进制同理</a:t>
            </a:r>
            <a:r>
              <a:rPr lang="en-US" altLang="zh-CN"/>
              <a:t> base=2 S={0,1}</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227330" y="1024255"/>
            <a:ext cx="7528560" cy="2005965"/>
          </a:xfrm>
          <a:prstGeom prst="rect">
            <a:avLst/>
          </a:prstGeom>
        </p:spPr>
      </p:pic>
      <p:pic>
        <p:nvPicPr>
          <p:cNvPr id="5" name="图片 4"/>
          <p:cNvPicPr>
            <a:picLocks noChangeAspect="1"/>
          </p:cNvPicPr>
          <p:nvPr>
            <p:custDataLst>
              <p:tags r:id="rId3"/>
            </p:custDataLst>
          </p:nvPr>
        </p:nvPicPr>
        <p:blipFill>
          <a:blip r:embed="rId4"/>
          <a:srcRect t="4341"/>
          <a:stretch>
            <a:fillRect/>
          </a:stretch>
        </p:blipFill>
        <p:spPr>
          <a:xfrm>
            <a:off x="133350" y="3393440"/>
            <a:ext cx="7907020" cy="193357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267335" y="5690235"/>
            <a:ext cx="8965565" cy="967740"/>
          </a:xfrm>
          <a:prstGeom prst="rect">
            <a:avLst/>
          </a:prstGeom>
        </p:spPr>
      </p:pic>
    </p:spTree>
    <p:custDataLst>
      <p:tags r:id="rId7"/>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文件和文件存储</a:t>
            </a:r>
            <a:endParaRPr lang="zh-CN" altLang="en-US"/>
          </a:p>
        </p:txBody>
      </p:sp>
      <p:sp>
        <p:nvSpPr>
          <p:cNvPr id="3" name="内容占位符 2"/>
          <p:cNvSpPr/>
          <p:nvPr>
            <p:ph idx="1"/>
          </p:nvPr>
        </p:nvSpPr>
        <p:spPr>
          <a:xfrm>
            <a:off x="260350" y="1490345"/>
            <a:ext cx="11316970" cy="4759325"/>
          </a:xfrm>
        </p:spPr>
        <p:txBody>
          <a:bodyPr/>
          <a:p>
            <a:r>
              <a:rPr lang="zh-CN" altLang="en-US" sz="1800">
                <a:latin typeface="Consolas" panose="020B0609020204030204" charset="0"/>
                <a:ea typeface="幼圆" panose="02010509060101010101" charset="-122"/>
                <a:cs typeface="Consolas" panose="020B0609020204030204" charset="0"/>
                <a:sym typeface="+mn-ea"/>
              </a:rPr>
              <a:t>文件是数据记录的集合，每一个记录都由一个或多个</a:t>
            </a:r>
            <a:r>
              <a:rPr lang="zh-CN" altLang="en-US" sz="1800">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sym typeface="+mn-ea"/>
              </a:rPr>
              <a:t>域</a:t>
            </a:r>
            <a:r>
              <a:rPr lang="zh-CN" altLang="en-US" sz="1800">
                <a:latin typeface="Consolas" panose="020B0609020204030204" charset="0"/>
                <a:ea typeface="幼圆" panose="02010509060101010101" charset="-122"/>
                <a:cs typeface="Consolas" panose="020B0609020204030204" charset="0"/>
                <a:sym typeface="+mn-ea"/>
              </a:rPr>
              <a:t>（fields）组成。</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文件存储在辅助（auxiliary）存储设备或二级存储设备（secondary storage devices）中。</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常见的二级存储设备是磁盘和磁带（disk and tape）。</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文件在二级存储设备中是可读写（read from and written to）的。</a:t>
            </a:r>
            <a:endParaRPr lang="zh-CN" altLang="en-US" sz="1800">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检索文件里的数据</a:t>
            </a:r>
            <a:endParaRPr lang="zh-CN" altLang="en-US"/>
          </a:p>
        </p:txBody>
      </p:sp>
      <p:sp>
        <p:nvSpPr>
          <p:cNvPr id="5" name="副标题 4"/>
          <p:cNvSpPr/>
          <p:nvPr>
            <p:ph type="subTitle" idx="1"/>
          </p:nvPr>
        </p:nvSpPr>
        <p:spPr/>
        <p:txBody>
          <a:bodyPr/>
          <a:p>
            <a:r>
              <a:rPr lang="zh-CN" altLang="en-US" sz="1800"/>
              <a:t>在设计一个文件时，关键问题是如何从文件中检索信息</a:t>
            </a:r>
            <a:endParaRPr lang="zh-CN" altLang="en-US" sz="1800"/>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文件结构</a:t>
            </a:r>
            <a:endParaRPr lang="zh-CN" altLang="en-US"/>
          </a:p>
        </p:txBody>
      </p:sp>
      <p:sp>
        <p:nvSpPr>
          <p:cNvPr id="3" name="内容占位符 2"/>
          <p:cNvSpPr/>
          <p:nvPr>
            <p:ph idx="1"/>
          </p:nvPr>
        </p:nvSpPr>
        <p:spPr/>
        <p:txBody>
          <a:bodyPr/>
          <a:p>
            <a:r>
              <a:rPr lang="zh-CN" altLang="en-US"/>
              <a:t>顺序存储和提取记录</a:t>
            </a:r>
            <a:r>
              <a:rPr lang="en-US" altLang="zh-CN"/>
              <a:t>——</a:t>
            </a:r>
            <a:r>
              <a:rPr lang="zh-CN" altLang="en-US"/>
              <a:t>顺序文件</a:t>
            </a:r>
            <a:endParaRPr lang="zh-CN" altLang="en-US"/>
          </a:p>
          <a:p>
            <a:r>
              <a:rPr lang="zh-CN" altLang="en-US"/>
              <a:t>随机存取</a:t>
            </a:r>
            <a:r>
              <a:rPr lang="en-US" altLang="zh-CN"/>
              <a:t>——</a:t>
            </a:r>
            <a:r>
              <a:rPr lang="zh-CN" altLang="en-US"/>
              <a:t>索引文件</a:t>
            </a:r>
            <a:r>
              <a:rPr lang="en-US" altLang="zh-CN"/>
              <a:t>/</a:t>
            </a:r>
            <a:r>
              <a:rPr lang="zh-CN" altLang="en-US"/>
              <a:t>散列文件</a:t>
            </a:r>
            <a:endParaRPr lang="zh-CN" altLang="en-US"/>
          </a:p>
          <a:p>
            <a:endParaRPr lang="en-US" altLang="zh-CN"/>
          </a:p>
        </p:txBody>
      </p:sp>
      <p:pic>
        <p:nvPicPr>
          <p:cNvPr id="5" name="图片 4"/>
          <p:cNvPicPr>
            <a:picLocks noChangeAspect="1"/>
          </p:cNvPicPr>
          <p:nvPr>
            <p:custDataLst>
              <p:tags r:id="rId1"/>
            </p:custDataLst>
          </p:nvPr>
        </p:nvPicPr>
        <p:blipFill>
          <a:blip r:embed="rId2"/>
          <a:stretch>
            <a:fillRect/>
          </a:stretch>
        </p:blipFill>
        <p:spPr>
          <a:xfrm>
            <a:off x="608330" y="3044190"/>
            <a:ext cx="6816725" cy="2626360"/>
          </a:xfrm>
          <a:prstGeom prst="rect">
            <a:avLst/>
          </a:prstGeom>
        </p:spPr>
      </p:pic>
    </p:spTree>
    <p:custDataLst>
      <p:tags r:id="rId3"/>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顺序文件</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顺序文件</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rPr>
              <a:t>记录被一个接一个地存储到辅助存储器(磁带或磁盘)中</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最后的记录加上 EOF (文件末尾)的标志。</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cs typeface="Consolas" panose="020B0609020204030204" charset="0"/>
              </a:rPr>
              <a:t>操作系统没有有关记录地址的信息记录，只能按照顺序从头到尾一个接一个地进行存取。</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应用：如果公司里每个职员个人资料存储 于一个文件中，月底就可以通过顺序存取检索每条记录来打印工资。</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对于随机存取来说效率不高</a:t>
            </a:r>
            <a:endParaRPr lang="zh-CN" altLang="en-US" sz="1800">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5207635" y="3596640"/>
            <a:ext cx="5018405" cy="2857500"/>
          </a:xfrm>
          <a:prstGeom prst="rect">
            <a:avLst/>
          </a:prstGeom>
        </p:spPr>
      </p:pic>
    </p:spTree>
    <p:custDataLst>
      <p:tags r:id="rId3"/>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5221605" y="3211195"/>
            <a:ext cx="6780530" cy="3276600"/>
          </a:xfrm>
          <a:prstGeom prst="rect">
            <a:avLst/>
          </a:prstGeom>
        </p:spPr>
      </p:pic>
      <p:sp>
        <p:nvSpPr>
          <p:cNvPr id="2" name="标题 1"/>
          <p:cNvSpPr/>
          <p:nvPr>
            <p:ph type="title"/>
          </p:nvPr>
        </p:nvSpPr>
        <p:spPr>
          <a:xfrm>
            <a:off x="180410" y="208985"/>
            <a:ext cx="10969200" cy="705600"/>
          </a:xfrm>
        </p:spPr>
        <p:txBody>
          <a:bodyPr/>
          <a:p>
            <a:r>
              <a:rPr lang="zh-CN" altLang="en-US"/>
              <a:t>更新顺序文件Updating sequential files</a:t>
            </a:r>
            <a:endParaRPr lang="zh-CN" altLang="en-US"/>
          </a:p>
        </p:txBody>
      </p:sp>
      <p:sp>
        <p:nvSpPr>
          <p:cNvPr id="5" name="文本框 4"/>
          <p:cNvSpPr txBox="1"/>
          <p:nvPr/>
        </p:nvSpPr>
        <p:spPr>
          <a:xfrm>
            <a:off x="238125" y="852805"/>
            <a:ext cx="11196955" cy="4939030"/>
          </a:xfrm>
          <a:prstGeom prst="rect">
            <a:avLst/>
          </a:prstGeom>
          <a:noFill/>
        </p:spPr>
        <p:txBody>
          <a:bodyPr wrap="square" rtlCol="0">
            <a:spAutoFit/>
          </a:bodyPr>
          <a:p>
            <a:pPr>
              <a:lnSpc>
                <a:spcPct val="150000"/>
              </a:lnSpc>
            </a:pPr>
            <a:r>
              <a:rPr lang="zh-CN" altLang="en-US">
                <a:latin typeface="Consolas" panose="020B0609020204030204" charset="0"/>
                <a:ea typeface="幼圆" panose="02010509060101010101" charset="-122"/>
                <a:cs typeface="Consolas" panose="020B0609020204030204" charset="0"/>
              </a:rPr>
              <a:t>更新顺序文件涉及到的文件：</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en-US" altLang="zh-CN">
                <a:latin typeface="Consolas" panose="020B0609020204030204" charset="0"/>
                <a:ea typeface="幼圆" panose="02010509060101010101" charset="-122"/>
                <a:cs typeface="Consolas" panose="020B0609020204030204" charset="0"/>
              </a:rPr>
              <a:t>1</a:t>
            </a:r>
            <a:r>
              <a:rPr lang="zh-CN" altLang="en-US">
                <a:latin typeface="Consolas" panose="020B0609020204030204" charset="0"/>
                <a:ea typeface="幼圆" panose="02010509060101010101" charset="-122"/>
                <a:cs typeface="Consolas" panose="020B0609020204030204" charset="0"/>
              </a:rPr>
              <a:t>新主文件（</a:t>
            </a:r>
            <a:r>
              <a:rPr lang="en-US" altLang="zh-CN">
                <a:latin typeface="Consolas" panose="020B0609020204030204" charset="0"/>
                <a:ea typeface="幼圆" panose="02010509060101010101" charset="-122"/>
                <a:cs typeface="Consolas" panose="020B0609020204030204" charset="0"/>
              </a:rPr>
              <a:t>new master file</a:t>
            </a:r>
            <a:r>
              <a:rPr lang="zh-CN" altLang="en-US">
                <a:latin typeface="Consolas" panose="020B0609020204030204" charset="0"/>
                <a:ea typeface="幼圆" panose="02010509060101010101" charset="-122"/>
                <a:cs typeface="Consolas" panose="020B0609020204030204" charset="0"/>
              </a:rPr>
              <a:t>）</a:t>
            </a:r>
            <a:r>
              <a:rPr lang="en-US" altLang="zh-CN">
                <a:latin typeface="Consolas" panose="020B0609020204030204" charset="0"/>
                <a:ea typeface="幼圆" panose="02010509060101010101" charset="-122"/>
                <a:cs typeface="Consolas" panose="020B0609020204030204" charset="0"/>
              </a:rPr>
              <a:t>:新的永久数据文件通常称为新主文件。</a:t>
            </a:r>
            <a:r>
              <a:rPr lang="zh-CN" altLang="en-US">
                <a:latin typeface="Consolas" panose="020B0609020204030204" charset="0"/>
                <a:ea typeface="幼圆" panose="02010509060101010101" charset="-122"/>
                <a:cs typeface="Consolas" panose="020B0609020204030204" charset="0"/>
              </a:rPr>
              <a:t>包含最新的数据。</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en-US" altLang="zh-CN">
                <a:latin typeface="Consolas" panose="020B0609020204030204" charset="0"/>
                <a:ea typeface="幼圆" panose="02010509060101010101" charset="-122"/>
                <a:cs typeface="Consolas" panose="020B0609020204030204" charset="0"/>
              </a:rPr>
              <a:t>2</a:t>
            </a:r>
            <a:r>
              <a:rPr lang="zh-CN" altLang="en-US">
                <a:latin typeface="Consolas" panose="020B0609020204030204" charset="0"/>
                <a:ea typeface="幼圆" panose="02010509060101010101" charset="-122"/>
                <a:cs typeface="Consolas" panose="020B0609020204030204" charset="0"/>
              </a:rPr>
              <a:t>旧主文件（</a:t>
            </a:r>
            <a:r>
              <a:rPr lang="en-US" altLang="zh-CN">
                <a:latin typeface="Consolas" panose="020B0609020204030204" charset="0"/>
                <a:ea typeface="幼圆" panose="02010509060101010101" charset="-122"/>
                <a:cs typeface="Consolas" panose="020B0609020204030204" charset="0"/>
              </a:rPr>
              <a:t>old master file</a:t>
            </a:r>
            <a:r>
              <a:rPr lang="zh-CN" altLang="en-US">
                <a:latin typeface="Consolas" panose="020B0609020204030204" charset="0"/>
                <a:ea typeface="幼圆" panose="02010509060101010101" charset="-122"/>
                <a:cs typeface="Consolas" panose="020B0609020204030204" charset="0"/>
              </a:rPr>
              <a:t>）：被更新的永久文件，更新完留作参考。</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en-US" altLang="zh-CN">
                <a:latin typeface="Consolas" panose="020B0609020204030204" charset="0"/>
                <a:ea typeface="幼圆" panose="02010509060101010101" charset="-122"/>
                <a:cs typeface="Consolas" panose="020B0609020204030204" charset="0"/>
              </a:rPr>
              <a:t>3</a:t>
            </a:r>
            <a:r>
              <a:rPr lang="zh-CN" altLang="en-US">
                <a:latin typeface="Consolas" panose="020B0609020204030204" charset="0"/>
                <a:ea typeface="幼圆" panose="02010509060101010101" charset="-122"/>
                <a:cs typeface="Consolas" panose="020B0609020204030204" charset="0"/>
              </a:rPr>
              <a:t>事务文件</a:t>
            </a:r>
            <a:r>
              <a:rPr lang="en-US" altLang="zh-CN">
                <a:latin typeface="Consolas" panose="020B0609020204030204" charset="0"/>
                <a:ea typeface="幼圆" panose="02010509060101010101" charset="-122"/>
                <a:cs typeface="Consolas" panose="020B0609020204030204" charset="0"/>
              </a:rPr>
              <a:t>(Transaction file)</a:t>
            </a:r>
            <a:r>
              <a:rPr lang="zh-CN" altLang="en-US">
                <a:latin typeface="Consolas" panose="020B0609020204030204" charset="0"/>
                <a:ea typeface="幼圆" panose="02010509060101010101" charset="-122"/>
                <a:cs typeface="Consolas" panose="020B0609020204030204" charset="0"/>
              </a:rPr>
              <a:t>：记录更新中对主文件作出的改变</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处理事务需要键</a:t>
            </a:r>
            <a:r>
              <a:rPr lang="en-US" altLang="zh-CN">
                <a:latin typeface="Consolas" panose="020B0609020204030204" charset="0"/>
                <a:ea typeface="幼圆" panose="02010509060101010101" charset="-122"/>
                <a:cs typeface="Consolas" panose="020B0609020204030204" charset="0"/>
              </a:rPr>
              <a:t>(key)</a:t>
            </a:r>
            <a:r>
              <a:rPr lang="zh-CN" altLang="en-US">
                <a:latin typeface="Consolas" panose="020B0609020204030204" charset="0"/>
                <a:ea typeface="幼圆" panose="02010509060101010101" charset="-122"/>
                <a:cs typeface="Consolas" panose="020B0609020204030204" charset="0"/>
              </a:rPr>
              <a:t>：键就是文件中一个或多个能唯一标识数据的字段。例如：学号。</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涉及到的三类事务操作</a:t>
            </a:r>
            <a:endParaRPr lang="zh-CN" altLang="en-US">
              <a:latin typeface="Consolas" panose="020B0609020204030204" charset="0"/>
              <a:ea typeface="幼圆" panose="02010509060101010101" charset="-122"/>
              <a:cs typeface="Consolas" panose="020B0609020204030204" charset="0"/>
            </a:endParaRPr>
          </a:p>
          <a:p>
            <a:pPr lvl="1" indent="457200">
              <a:lnSpc>
                <a:spcPct val="150000"/>
              </a:lnSpc>
            </a:pPr>
            <a:r>
              <a:rPr lang="zh-CN" altLang="en-US">
                <a:latin typeface="Consolas" panose="020B0609020204030204" charset="0"/>
                <a:ea typeface="幼圆" panose="02010509060101010101" charset="-122"/>
                <a:cs typeface="Consolas" panose="020B0609020204030204" charset="0"/>
              </a:rPr>
              <a:t>添加</a:t>
            </a:r>
            <a:r>
              <a:rPr lang="en-US" altLang="zh-CN">
                <a:latin typeface="Consolas" panose="020B0609020204030204" charset="0"/>
                <a:ea typeface="幼圆" panose="02010509060101010101" charset="-122"/>
                <a:cs typeface="Consolas" panose="020B0609020204030204" charset="0"/>
              </a:rPr>
              <a:t> (add</a:t>
            </a:r>
            <a:r>
              <a:rPr lang="zh-CN" altLang="en-US">
                <a:latin typeface="Consolas" panose="020B0609020204030204" charset="0"/>
                <a:ea typeface="幼圆" panose="02010509060101010101" charset="-122"/>
                <a:cs typeface="Consolas" panose="020B0609020204030204" charset="0"/>
              </a:rPr>
              <a:t>）</a:t>
            </a:r>
            <a:endParaRPr lang="zh-CN" altLang="en-US">
              <a:latin typeface="Consolas" panose="020B0609020204030204" charset="0"/>
              <a:ea typeface="幼圆" panose="02010509060101010101" charset="-122"/>
              <a:cs typeface="Consolas" panose="020B0609020204030204" charset="0"/>
            </a:endParaRPr>
          </a:p>
          <a:p>
            <a:pPr lvl="1" indent="457200">
              <a:lnSpc>
                <a:spcPct val="150000"/>
              </a:lnSpc>
            </a:pPr>
            <a:r>
              <a:rPr lang="zh-CN" altLang="en-US">
                <a:latin typeface="Consolas" panose="020B0609020204030204" charset="0"/>
                <a:ea typeface="幼圆" panose="02010509060101010101" charset="-122"/>
                <a:cs typeface="Consolas" panose="020B0609020204030204" charset="0"/>
              </a:rPr>
              <a:t>删除</a:t>
            </a:r>
            <a:r>
              <a:rPr lang="en-US" altLang="zh-CN">
                <a:latin typeface="Consolas" panose="020B0609020204030204" charset="0"/>
                <a:ea typeface="幼圆" panose="02010509060101010101" charset="-122"/>
                <a:cs typeface="Consolas" panose="020B0609020204030204" charset="0"/>
              </a:rPr>
              <a:t> (delete)</a:t>
            </a:r>
            <a:endParaRPr lang="en-US" altLang="zh-CN">
              <a:latin typeface="Consolas" panose="020B0609020204030204" charset="0"/>
              <a:ea typeface="幼圆" panose="02010509060101010101" charset="-122"/>
              <a:cs typeface="Consolas" panose="020B0609020204030204" charset="0"/>
            </a:endParaRPr>
          </a:p>
          <a:p>
            <a:pPr lvl="1" indent="457200">
              <a:lnSpc>
                <a:spcPct val="150000"/>
              </a:lnSpc>
            </a:pPr>
            <a:r>
              <a:rPr lang="zh-CN" altLang="en-US">
                <a:latin typeface="Consolas" panose="020B0609020204030204" charset="0"/>
                <a:ea typeface="幼圆" panose="02010509060101010101" charset="-122"/>
                <a:cs typeface="Consolas" panose="020B0609020204030204" charset="0"/>
              </a:rPr>
              <a:t>更改（</a:t>
            </a:r>
            <a:r>
              <a:rPr lang="en-US" altLang="zh-CN">
                <a:latin typeface="Consolas" panose="020B0609020204030204" charset="0"/>
                <a:ea typeface="幼圆" panose="02010509060101010101" charset="-122"/>
                <a:cs typeface="Consolas" panose="020B0609020204030204" charset="0"/>
              </a:rPr>
              <a:t>change</a:t>
            </a:r>
            <a:r>
              <a:rPr lang="zh-CN" altLang="en-US">
                <a:latin typeface="Consolas" panose="020B0609020204030204" charset="0"/>
                <a:ea typeface="幼圆" panose="02010509060101010101" charset="-122"/>
                <a:cs typeface="Consolas" panose="020B0609020204030204" charset="0"/>
              </a:rPr>
              <a:t>）</a:t>
            </a:r>
            <a:endParaRPr lang="zh-CN" altLang="en-US">
              <a:latin typeface="Consolas" panose="020B0609020204030204" charset="0"/>
              <a:ea typeface="幼圆" panose="02010509060101010101" charset="-122"/>
              <a:cs typeface="Consolas" panose="020B0609020204030204" charset="0"/>
            </a:endParaRPr>
          </a:p>
          <a:p>
            <a:pPr marL="0" lvl="0" indent="0">
              <a:lnSpc>
                <a:spcPct val="150000"/>
              </a:lnSpc>
              <a:buNone/>
            </a:pPr>
            <a:r>
              <a:rPr lang="en-US" altLang="zh-CN">
                <a:solidFill>
                  <a:schemeClr val="tx1"/>
                </a:solidFill>
                <a:latin typeface="Consolas" panose="020B0609020204030204" charset="0"/>
                <a:ea typeface="幼圆" panose="02010509060101010101" charset="-122"/>
                <a:cs typeface="Consolas" panose="020B0609020204030204" charset="0"/>
              </a:rPr>
              <a:t>4</a:t>
            </a:r>
            <a:r>
              <a:rPr lang="zh-CN" altLang="en-US">
                <a:solidFill>
                  <a:schemeClr val="tx1"/>
                </a:solidFill>
                <a:latin typeface="Consolas" panose="020B0609020204030204" charset="0"/>
                <a:ea typeface="幼圆" panose="02010509060101010101" charset="-122"/>
                <a:cs typeface="Consolas" panose="020B0609020204030204" charset="0"/>
              </a:rPr>
              <a:t>错误报告文件（Error report file）：</a:t>
            </a:r>
            <a:endParaRPr lang="zh-CN" altLang="en-US">
              <a:solidFill>
                <a:schemeClr val="tx1"/>
              </a:solidFill>
              <a:latin typeface="Consolas" panose="020B0609020204030204" charset="0"/>
              <a:ea typeface="幼圆" panose="02010509060101010101" charset="-122"/>
              <a:cs typeface="Consolas" panose="020B0609020204030204" charset="0"/>
            </a:endParaRPr>
          </a:p>
          <a:p>
            <a:pPr marL="0" lvl="0" indent="457200">
              <a:lnSpc>
                <a:spcPct val="150000"/>
              </a:lnSpc>
              <a:buNone/>
            </a:pPr>
            <a:r>
              <a:rPr lang="zh-CN" altLang="en-US">
                <a:solidFill>
                  <a:schemeClr val="tx1"/>
                </a:solidFill>
                <a:latin typeface="Consolas" panose="020B0609020204030204" charset="0"/>
                <a:ea typeface="幼圆" panose="02010509060101010101" charset="-122"/>
                <a:cs typeface="Consolas" panose="020B0609020204030204" charset="0"/>
              </a:rPr>
              <a:t>在数据更新时所 发现的错误的清单，向用户报告。</a:t>
            </a:r>
            <a:endParaRPr lang="zh-CN" altLang="en-US">
              <a:solidFill>
                <a:schemeClr val="tx1"/>
              </a:solidFill>
              <a:latin typeface="Consolas" panose="020B0609020204030204" charset="0"/>
              <a:ea typeface="幼圆" panose="02010509060101010101" charset="-122"/>
              <a:cs typeface="Consolas" panose="020B0609020204030204" charset="0"/>
            </a:endParaRPr>
          </a:p>
          <a:p>
            <a:endParaRPr lang="zh-CN" altLang="en-US">
              <a:solidFill>
                <a:schemeClr val="tx1"/>
              </a:solidFill>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23590" y="238195"/>
            <a:ext cx="10969200" cy="705600"/>
          </a:xfrm>
        </p:spPr>
        <p:txBody>
          <a:bodyPr/>
          <a:p>
            <a:r>
              <a:rPr lang="zh-CN" altLang="en-US"/>
              <a:t>更新过程</a:t>
            </a:r>
            <a:endParaRPr lang="zh-CN" altLang="en-US"/>
          </a:p>
        </p:txBody>
      </p:sp>
      <p:sp>
        <p:nvSpPr>
          <p:cNvPr id="3" name="内容占位符 2"/>
          <p:cNvSpPr/>
          <p:nvPr>
            <p:ph idx="1"/>
          </p:nvPr>
        </p:nvSpPr>
        <p:spPr>
          <a:xfrm>
            <a:off x="223520" y="1049020"/>
            <a:ext cx="8204835" cy="4759325"/>
          </a:xfrm>
        </p:spPr>
        <p:txBody>
          <a:bodyPr/>
          <a:p>
            <a:r>
              <a:rPr lang="zh-CN" altLang="en-US" sz="1800">
                <a:latin typeface="Consolas" panose="020B0609020204030204" charset="0"/>
                <a:ea typeface="幼圆" panose="02010509060101010101" charset="-122"/>
                <a:cs typeface="Consolas" panose="020B0609020204030204" charset="0"/>
              </a:rPr>
              <a:t>比较键：事务文件的键</a:t>
            </a:r>
            <a:r>
              <a:rPr lang="en-US" altLang="zh-CN" sz="1800">
                <a:latin typeface="Consolas" panose="020B0609020204030204" charset="0"/>
                <a:ea typeface="幼圆" panose="02010509060101010101" charset="-122"/>
                <a:cs typeface="Consolas" panose="020B0609020204030204" charset="0"/>
              </a:rPr>
              <a:t>&amp;</a:t>
            </a:r>
            <a:r>
              <a:rPr lang="zh-CN" altLang="en-US" sz="1800">
                <a:latin typeface="Consolas" panose="020B0609020204030204" charset="0"/>
                <a:ea typeface="幼圆" panose="02010509060101010101" charset="-122"/>
                <a:cs typeface="Consolas" panose="020B0609020204030204" charset="0"/>
              </a:rPr>
              <a:t>主文件中的键</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相等</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两键相等</a:t>
            </a:r>
            <a:endParaRPr lang="en-US" altLang="zh-CN" sz="1800">
              <a:latin typeface="Consolas" panose="020B0609020204030204" charset="0"/>
              <a:ea typeface="幼圆" panose="02010509060101010101" charset="-122"/>
              <a:cs typeface="Consolas" panose="020B0609020204030204" charset="0"/>
            </a:endParaRPr>
          </a:p>
          <a:p>
            <a:pPr lvl="2"/>
            <a:r>
              <a:rPr lang="zh-CN" altLang="en-US" sz="1800">
                <a:latin typeface="Consolas" panose="020B0609020204030204" charset="0"/>
                <a:ea typeface="幼圆" panose="02010509060101010101" charset="-122"/>
                <a:cs typeface="Consolas" panose="020B0609020204030204" charset="0"/>
              </a:rPr>
              <a:t>a.如果事务是修改 (C), 则修改主文件数据。（右图</a:t>
            </a:r>
            <a:r>
              <a:rPr lang="en-US" altLang="zh-CN" sz="1800">
                <a:latin typeface="Consolas" panose="020B0609020204030204" charset="0"/>
                <a:ea typeface="幼圆" panose="02010509060101010101" charset="-122"/>
                <a:cs typeface="Consolas" panose="020B0609020204030204" charset="0"/>
              </a:rPr>
              <a:t>14</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pPr lvl="2"/>
            <a:r>
              <a:rPr lang="zh-CN" altLang="en-US" sz="1800">
                <a:latin typeface="Consolas" panose="020B0609020204030204" charset="0"/>
                <a:ea typeface="幼圆" panose="02010509060101010101" charset="-122"/>
                <a:cs typeface="Consolas" panose="020B0609020204030204" charset="0"/>
              </a:rPr>
              <a:t>b.如果事务是删除 (D), 则将数据从主文件中删除。（右图</a:t>
            </a:r>
            <a:r>
              <a:rPr lang="en-US" altLang="zh-CN" sz="1800">
                <a:latin typeface="Consolas" panose="020B0609020204030204" charset="0"/>
                <a:ea typeface="幼圆" panose="02010509060101010101" charset="-122"/>
                <a:cs typeface="Consolas" panose="020B0609020204030204" charset="0"/>
              </a:rPr>
              <a:t>21</a:t>
            </a:r>
            <a:r>
              <a:rPr lang="zh-CN" altLang="en-US" sz="1800">
                <a:latin typeface="Consolas" panose="020B0609020204030204" charset="0"/>
                <a:ea typeface="幼圆" panose="02010509060101010101" charset="-122"/>
                <a:cs typeface="Consolas" panose="020B0609020204030204" charset="0"/>
              </a:rPr>
              <a:t>）</a:t>
            </a:r>
            <a:endParaRPr lang="en-US" altLang="zh-CN" sz="1800">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大于＞</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1143000" lvl="2"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如果事务文件的键大于主文件的键，将旧主文件记录写入新主文件。</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1143000" lvl="2"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如右图</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10</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13</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小于＜：</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sym typeface="+mn-ea"/>
              </a:rPr>
              <a:t>事务文件的键＜主文件的键</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1143000" lvl="2" indent="-228600">
              <a:buFont typeface="Arial" panose="020B0604020202020204" pitchFamily="34" charset="0"/>
              <a:buChar char="●"/>
            </a:pPr>
            <a:r>
              <a:rPr lang="zh-CN" altLang="en-US" sz="1800">
                <a:latin typeface="Consolas" panose="020B0609020204030204" charset="0"/>
                <a:ea typeface="幼圆" panose="02010509060101010101" charset="-122"/>
                <a:cs typeface="Consolas" panose="020B0609020204030204" charset="0"/>
                <a:sym typeface="+mn-ea"/>
              </a:rPr>
              <a:t>事务就是一个增加 (A), 则将事务追加到新主文件中。（</a:t>
            </a:r>
            <a:r>
              <a:rPr lang="en-US" altLang="zh-CN" sz="1800">
                <a:latin typeface="Consolas" panose="020B0609020204030204" charset="0"/>
                <a:ea typeface="幼圆" panose="02010509060101010101" charset="-122"/>
                <a:cs typeface="Consolas" panose="020B0609020204030204" charset="0"/>
                <a:sym typeface="+mn-ea"/>
              </a:rPr>
              <a:t>17</a:t>
            </a:r>
            <a:r>
              <a:rPr lang="zh-CN" altLang="en-US" sz="1800">
                <a:latin typeface="Consolas" panose="020B0609020204030204" charset="0"/>
                <a:ea typeface="幼圆" panose="02010509060101010101" charset="-122"/>
                <a:cs typeface="Consolas" panose="020B0609020204030204" charset="0"/>
                <a:sym typeface="+mn-ea"/>
              </a:rPr>
              <a:t>）</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5" name="图片 4"/>
          <p:cNvPicPr>
            <a:picLocks noChangeAspect="1"/>
          </p:cNvPicPr>
          <p:nvPr>
            <p:custDataLst>
              <p:tags r:id="rId1"/>
            </p:custDataLst>
          </p:nvPr>
        </p:nvPicPr>
        <p:blipFill>
          <a:blip r:embed="rId2"/>
          <a:stretch>
            <a:fillRect/>
          </a:stretch>
        </p:blipFill>
        <p:spPr>
          <a:xfrm>
            <a:off x="8192770" y="943610"/>
            <a:ext cx="3933825" cy="3943350"/>
          </a:xfrm>
          <a:prstGeom prst="rect">
            <a:avLst/>
          </a:prstGeom>
        </p:spPr>
      </p:pic>
    </p:spTree>
    <p:custDataLst>
      <p:tags r:id="rId3"/>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随机存取</a:t>
            </a:r>
            <a:r>
              <a:rPr lang="en-US" altLang="zh-CN"/>
              <a:t>——</a:t>
            </a:r>
            <a:r>
              <a:rPr lang="zh-CN" altLang="en-US"/>
              <a:t>索引文件</a:t>
            </a:r>
            <a:endParaRPr lang="zh-CN" altLang="en-US"/>
          </a:p>
        </p:txBody>
      </p:sp>
      <p:sp>
        <p:nvSpPr>
          <p:cNvPr id="5" name="副标题 4"/>
          <p:cNvSpPr/>
          <p:nvPr>
            <p:ph type="subTitle" idx="1"/>
          </p:nvPr>
        </p:nvSpPr>
        <p:spPr/>
        <p:txBody>
          <a:bodyPr/>
          <a:p>
            <a:r>
              <a:rPr lang="zh-CN" altLang="en-US" sz="1800"/>
              <a:t>INDEXED FILES</a:t>
            </a:r>
            <a:endParaRPr lang="zh-CN" altLang="en-US" sz="1800"/>
          </a:p>
        </p:txBody>
      </p:sp>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32740" y="238125"/>
            <a:ext cx="10968990" cy="777875"/>
          </a:xfrm>
        </p:spPr>
        <p:txBody>
          <a:bodyPr>
            <a:normAutofit fontScale="90000"/>
          </a:bodyPr>
          <a:p>
            <a:r>
              <a:rPr lang="zh-CN" altLang="en-US"/>
              <a:t>索引文件</a:t>
            </a:r>
            <a:r>
              <a:rPr lang="en-US" altLang="zh-CN"/>
              <a:t> indexed files</a:t>
            </a:r>
            <a:br>
              <a:rPr lang="en-US" altLang="zh-CN"/>
            </a:br>
            <a:r>
              <a:rPr lang="en-US" altLang="zh-CN"/>
              <a:t>&amp;</a:t>
            </a:r>
            <a:r>
              <a:rPr lang="zh-CN" altLang="en-US"/>
              <a:t>倒排文档</a:t>
            </a:r>
            <a:r>
              <a:rPr lang="en-US" altLang="zh-CN"/>
              <a:t> </a:t>
            </a:r>
            <a:r>
              <a:rPr lang="zh-CN">
                <a:solidFill>
                  <a:srgbClr val="000000"/>
                </a:solidFill>
                <a:ea typeface="宋体" panose="02010600030101010101" pitchFamily="2" charset="-122"/>
                <a:sym typeface="+mn-ea"/>
              </a:rPr>
              <a:t>Inverted files</a:t>
            </a:r>
            <a:endParaRPr lang="en-US" altLang="zh-CN"/>
          </a:p>
        </p:txBody>
      </p:sp>
      <p:sp>
        <p:nvSpPr>
          <p:cNvPr id="3" name="内容占位符 2"/>
          <p:cNvSpPr/>
          <p:nvPr>
            <p:ph idx="1"/>
          </p:nvPr>
        </p:nvSpPr>
        <p:spPr>
          <a:xfrm>
            <a:off x="376625" y="1016055"/>
            <a:ext cx="10969200" cy="4759200"/>
          </a:xfrm>
        </p:spPr>
        <p:txBody>
          <a:bodyPr/>
          <a:p>
            <a:r>
              <a:rPr lang="zh-CN" altLang="en-US" sz="1800">
                <a:latin typeface="Consolas" panose="020B0609020204030204" charset="0"/>
                <a:ea typeface="幼圆" panose="02010509060101010101" charset="-122"/>
              </a:rPr>
              <a:t>若想在文件中实现随机存取记录，需要知道记录的地址。引入索引</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sym typeface="+mn-ea"/>
              </a:rPr>
              <a:t>索引本身非常小，只占两个字段：</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Consolas" panose="020B0609020204030204" charset="0"/>
                <a:sym typeface="+mn-ea"/>
              </a:rPr>
              <a:t>顺序文件的键</a:t>
            </a:r>
            <a:r>
              <a:rPr lang="en-US" altLang="zh-CN" sz="1800">
                <a:latin typeface="Consolas" panose="020B0609020204030204" charset="0"/>
                <a:ea typeface="幼圆" panose="02010509060101010101" charset="-122"/>
                <a:cs typeface="Consolas" panose="020B0609020204030204" charset="0"/>
                <a:sym typeface="+mn-ea"/>
              </a:rPr>
              <a:t>+</a:t>
            </a:r>
            <a:r>
              <a:rPr lang="zh-CN" altLang="en-US" sz="1800">
                <a:latin typeface="Consolas" panose="020B0609020204030204" charset="0"/>
                <a:ea typeface="幼圆" panose="02010509060101010101" charset="-122"/>
                <a:cs typeface="Consolas" panose="020B0609020204030204" charset="0"/>
                <a:sym typeface="+mn-ea"/>
              </a:rPr>
              <a:t>在磁盘上相应记录的地址。</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在索引文件中，索引将键映射到地址： the index maps the key to the address.</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rPr>
              <a:t>索引文件，由数据文件组成。就是带索引的顺序文件。</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sym typeface="+mn-ea"/>
              </a:rPr>
              <a:t>倒排文件（Inverted files）：多索引文件。索引文件的好处之一就是可以有多个索引，每个索引有不同的键。</a:t>
            </a:r>
            <a:endParaRPr lang="zh-CN" altLang="en-US" sz="1800">
              <a:latin typeface="Consolas" panose="020B0609020204030204" charset="0"/>
              <a:ea typeface="幼圆" panose="02010509060101010101" charset="-122"/>
            </a:endParaRPr>
          </a:p>
          <a:p>
            <a:pPr lvl="1"/>
            <a:endParaRPr lang="zh-CN" altLang="en-US" sz="1800">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3101975" y="3842385"/>
            <a:ext cx="6391910" cy="3015615"/>
          </a:xfrm>
          <a:prstGeom prst="rect">
            <a:avLst/>
          </a:prstGeom>
        </p:spPr>
      </p:pic>
    </p:spTree>
    <p:custDataLst>
      <p:tags r:id="rId3"/>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89560" y="231140"/>
            <a:ext cx="5649595" cy="705485"/>
          </a:xfrm>
        </p:spPr>
        <p:txBody>
          <a:bodyPr/>
          <a:p>
            <a:r>
              <a:rPr lang="zh-CN" altLang="en-US"/>
              <a:t>存取索引文件中的记录步骤</a:t>
            </a:r>
            <a:endParaRPr lang="zh-CN" altLang="en-US"/>
          </a:p>
        </p:txBody>
      </p:sp>
      <p:sp>
        <p:nvSpPr>
          <p:cNvPr id="3" name="内容占位符 2"/>
          <p:cNvSpPr/>
          <p:nvPr>
            <p:ph idx="1"/>
          </p:nvPr>
        </p:nvSpPr>
        <p:spPr>
          <a:xfrm>
            <a:off x="446405" y="1177925"/>
            <a:ext cx="5649595" cy="4759325"/>
          </a:xfrm>
        </p:spPr>
        <p:txBody>
          <a:bodyPr/>
          <a:p>
            <a:r>
              <a:rPr lang="zh-CN" altLang="en-US"/>
              <a:t>1)文件的索引保存在磁盘上， 当需要处理数据文件时，先要把索引导入内存中(文件很小，只占用很小的内存空间)。</a:t>
            </a:r>
            <a:endParaRPr lang="zh-CN" altLang="en-US"/>
          </a:p>
          <a:p>
            <a:r>
              <a:rPr lang="zh-CN" altLang="en-US"/>
              <a:t>2)搜索项目，用高效的算法(如折半查找法)查找目标键。</a:t>
            </a:r>
            <a:endParaRPr lang="zh-CN" altLang="en-US"/>
          </a:p>
          <a:p>
            <a:r>
              <a:rPr lang="zh-CN" altLang="en-US"/>
              <a:t>3)检索记录的地址。</a:t>
            </a:r>
            <a:endParaRPr lang="zh-CN" altLang="en-US"/>
          </a:p>
          <a:p>
            <a:r>
              <a:rPr lang="zh-CN" altLang="en-US"/>
              <a:t>4)按照地址，检索数据记录并返回给用户。</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6233795" y="1233170"/>
            <a:ext cx="5671185" cy="439166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2400" y="403225"/>
            <a:ext cx="10968990" cy="929005"/>
          </a:xfrm>
        </p:spPr>
        <p:txBody>
          <a:bodyPr>
            <a:normAutofit fontScale="90000"/>
          </a:bodyPr>
          <a:p>
            <a:r>
              <a:rPr lang="en-US" altLang="zh-CN"/>
              <a:t>16</a:t>
            </a:r>
            <a:r>
              <a:rPr lang="zh-CN" altLang="en-US"/>
              <a:t>进制</a:t>
            </a:r>
            <a:r>
              <a:rPr lang="en-US" altLang="zh-CN"/>
              <a:t>Hexadecimal base=16 </a:t>
            </a:r>
            <a:br>
              <a:rPr lang="en-US" altLang="zh-CN"/>
            </a:br>
            <a:br>
              <a:rPr lang="en-US" altLang="zh-CN"/>
            </a:br>
            <a:r>
              <a:rPr lang="en-US" altLang="zh-CN"/>
              <a:t>S={1,2,3,4,5,6,7,8,9;A(10),B,C,D,E(14),F}</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318135" y="1707515"/>
            <a:ext cx="7367905" cy="1396365"/>
          </a:xfrm>
          <a:prstGeom prst="rect">
            <a:avLst/>
          </a:prstGeom>
        </p:spPr>
      </p:pic>
      <p:sp>
        <p:nvSpPr>
          <p:cNvPr id="5" name="文本框 4"/>
          <p:cNvSpPr txBox="1"/>
          <p:nvPr/>
        </p:nvSpPr>
        <p:spPr>
          <a:xfrm>
            <a:off x="692150" y="3429000"/>
            <a:ext cx="4064000" cy="1124585"/>
          </a:xfrm>
          <a:prstGeom prst="rect">
            <a:avLst/>
          </a:prstGeom>
          <a:noFill/>
        </p:spPr>
        <p:txBody>
          <a:bodyPr wrap="square" rtlCol="0">
            <a:noAutofit/>
          </a:bodyPr>
          <a:p>
            <a:pPr>
              <a:lnSpc>
                <a:spcPct val="150000"/>
              </a:lnSpc>
            </a:pPr>
            <a:r>
              <a:rPr lang="zh-CN" altLang="en-US">
                <a:latin typeface="Consolas" panose="020B0609020204030204" charset="0"/>
                <a:ea typeface="幼圆" panose="02010509060101010101" charset="-122"/>
                <a:cs typeface="Consolas" panose="020B0609020204030204" charset="0"/>
              </a:rPr>
              <a:t>实数能表示，但是不常用</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考到就用跟十进制一样的方法</a:t>
            </a:r>
            <a:endParaRPr lang="zh-CN" altLang="en-US">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散列文件</a:t>
            </a:r>
            <a:endParaRPr lang="zh-CN" altLang="en-US"/>
          </a:p>
        </p:txBody>
      </p:sp>
      <p:sp>
        <p:nvSpPr>
          <p:cNvPr id="5" name="副标题 4"/>
          <p:cNvSpPr/>
          <p:nvPr>
            <p:ph type="subTitle" idx="1"/>
          </p:nvPr>
        </p:nvSpPr>
        <p:spPr/>
        <p:txBody>
          <a:bodyPr/>
          <a:p>
            <a:r>
              <a:rPr lang="zh-CN" altLang="en-US" sz="1800"/>
              <a:t>HASHED FILES</a:t>
            </a:r>
            <a:endParaRPr lang="zh-CN" altLang="en-US" sz="1800"/>
          </a:p>
        </p:txBody>
      </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24225" y="231210"/>
            <a:ext cx="10969200" cy="705600"/>
          </a:xfrm>
        </p:spPr>
        <p:txBody>
          <a:bodyPr/>
          <a:p>
            <a:r>
              <a:rPr lang="zh-CN" altLang="en-US"/>
              <a:t>散列文件中的键</a:t>
            </a:r>
            <a:r>
              <a:rPr lang="en-US" altLang="zh-CN"/>
              <a:t>-</a:t>
            </a:r>
            <a:r>
              <a:rPr lang="zh-CN" altLang="en-US"/>
              <a:t>地址映射</a:t>
            </a:r>
            <a:endParaRPr lang="zh-CN" altLang="en-US"/>
          </a:p>
        </p:txBody>
      </p:sp>
      <p:sp>
        <p:nvSpPr>
          <p:cNvPr id="3" name="内容占位符 2"/>
          <p:cNvSpPr/>
          <p:nvPr>
            <p:ph idx="1"/>
          </p:nvPr>
        </p:nvSpPr>
        <p:spPr>
          <a:xfrm>
            <a:off x="224155" y="936625"/>
            <a:ext cx="11657330" cy="5542280"/>
          </a:xfrm>
        </p:spPr>
        <p:txBody>
          <a:bodyPr/>
          <a:p>
            <a:r>
              <a:rPr lang="zh-CN" altLang="en-US" sz="1800">
                <a:latin typeface="Consolas" panose="020B0609020204030204" charset="0"/>
                <a:ea typeface="幼圆" panose="02010509060101010101" charset="-122"/>
                <a:cs typeface="Consolas" panose="020B0609020204030204" charset="0"/>
                <a:sym typeface="+mn-ea"/>
              </a:rPr>
              <a:t>在索引文件中，索引将键映射到地址；而散列文件用</a:t>
            </a:r>
            <a:r>
              <a:rPr lang="zh-CN" altLang="en-US" sz="1800" b="1">
                <a:solidFill>
                  <a:srgbClr val="FF0000"/>
                </a:solidFill>
                <a:latin typeface="Consolas" panose="020B0609020204030204" charset="0"/>
                <a:ea typeface="幼圆" panose="02010509060101010101" charset="-122"/>
                <a:cs typeface="Consolas" panose="020B0609020204030204" charset="0"/>
                <a:sym typeface="+mn-ea"/>
              </a:rPr>
              <a:t>数学函数</a:t>
            </a:r>
            <a:r>
              <a:rPr lang="zh-CN" altLang="en-US" sz="1800">
                <a:latin typeface="Consolas" panose="020B0609020204030204" charset="0"/>
                <a:ea typeface="幼圆" panose="02010509060101010101" charset="-122"/>
                <a:cs typeface="Consolas" panose="020B0609020204030204" charset="0"/>
                <a:sym typeface="+mn-ea"/>
              </a:rPr>
              <a:t>完成映射</a:t>
            </a:r>
            <a:endParaRPr lang="zh-CN" altLang="en-US" sz="1800">
              <a:latin typeface="Consolas" panose="020B0609020204030204" charset="0"/>
              <a:ea typeface="幼圆" panose="02010509060101010101" charset="-122"/>
              <a:cs typeface="Consolas" panose="020B0609020204030204" charset="0"/>
              <a:sym typeface="+mn-ea"/>
            </a:endParaRPr>
          </a:p>
          <a:p>
            <a:pPr lvl="1"/>
            <a:r>
              <a:rPr lang="zh-CN" altLang="en-US" sz="1800">
                <a:latin typeface="Consolas" panose="020B0609020204030204" charset="0"/>
                <a:ea typeface="幼圆" panose="02010509060101010101" charset="-122"/>
                <a:cs typeface="幼圆" panose="02010509060101010101" charset="-122"/>
              </a:rPr>
              <a:t>检索过程：用户给出键，函数将键映射成地址，再传送给操作系统</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对比索引文件，散列文件无需额外的保存在磁盘里的文件(索引)，直接用函数来寻找地址</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sym typeface="+mn-ea"/>
              </a:rPr>
              <a:t>散列方法：</a:t>
            </a:r>
            <a:r>
              <a:rPr lang="zh-CN" altLang="en-US" sz="1800">
                <a:latin typeface="Consolas" panose="020B0609020204030204" charset="0"/>
                <a:ea typeface="幼圆" panose="02010509060101010101" charset="-122"/>
                <a:cs typeface="幼圆" panose="02010509060101010101" charset="-122"/>
              </a:rPr>
              <a:t>这种键</a:t>
            </a:r>
            <a:r>
              <a:rPr lang="en-US" altLang="zh-CN" sz="1800">
                <a:latin typeface="Consolas" panose="020B0609020204030204" charset="0"/>
                <a:ea typeface="幼圆" panose="02010509060101010101" charset="-122"/>
                <a:cs typeface="幼圆" panose="02010509060101010101" charset="-122"/>
              </a:rPr>
              <a:t>-</a:t>
            </a:r>
            <a:r>
              <a:rPr lang="zh-CN" altLang="en-US" sz="1800">
                <a:latin typeface="Consolas" panose="020B0609020204030204" charset="0"/>
                <a:ea typeface="幼圆" panose="02010509060101010101" charset="-122"/>
                <a:cs typeface="幼圆" panose="02010509060101010101" charset="-122"/>
              </a:rPr>
              <a:t>地址映射有很多</a:t>
            </a:r>
            <a:endParaRPr lang="zh-CN" altLang="en-US" sz="1800">
              <a:latin typeface="Consolas" panose="020B0609020204030204" charset="0"/>
              <a:ea typeface="幼圆" panose="02010509060101010101" charset="-122"/>
              <a:cs typeface="幼圆" panose="02010509060101010101" charset="-122"/>
            </a:endParaRPr>
          </a:p>
          <a:p>
            <a:pPr lvl="2"/>
            <a:r>
              <a:rPr lang="zh-CN" altLang="en-US" sz="1800">
                <a:latin typeface="Consolas" panose="020B0609020204030204" charset="0"/>
                <a:ea typeface="幼圆" panose="02010509060101010101" charset="-122"/>
                <a:cs typeface="幼圆" panose="02010509060101010101" charset="-122"/>
              </a:rPr>
              <a:t>平方中值法，折叠法，旋转法，伪随机法</a:t>
            </a:r>
            <a:endParaRPr lang="zh-CN" altLang="en-US" sz="1800">
              <a:latin typeface="Consolas" panose="020B0609020204030204" charset="0"/>
              <a:ea typeface="幼圆" panose="02010509060101010101" charset="-122"/>
              <a:cs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539750" y="3342640"/>
            <a:ext cx="8524875" cy="3136265"/>
          </a:xfrm>
          <a:prstGeom prst="rect">
            <a:avLst/>
          </a:prstGeom>
          <a:ln w="19050">
            <a:solidFill>
              <a:schemeClr val="tx1"/>
            </a:solidFill>
          </a:ln>
        </p:spPr>
      </p:pic>
    </p:spTree>
    <p:custDataLst>
      <p:tags r:id="rId3"/>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54400" y="332810"/>
            <a:ext cx="10969200" cy="705600"/>
          </a:xfrm>
        </p:spPr>
        <p:txBody>
          <a:bodyPr/>
          <a:p>
            <a:r>
              <a:rPr lang="zh-CN" altLang="en-US"/>
              <a:t>散列方法</a:t>
            </a:r>
            <a:r>
              <a:rPr lang="en-US" altLang="zh-CN"/>
              <a:t>——</a:t>
            </a:r>
            <a:r>
              <a:rPr lang="zh-CN" altLang="en-US"/>
              <a:t>直接散列法Direct hashing</a:t>
            </a:r>
            <a:endParaRPr lang="zh-CN" altLang="en-US"/>
          </a:p>
        </p:txBody>
      </p:sp>
      <p:sp>
        <p:nvSpPr>
          <p:cNvPr id="3" name="内容占位符 2"/>
          <p:cNvSpPr/>
          <p:nvPr>
            <p:ph idx="1"/>
          </p:nvPr>
        </p:nvSpPr>
        <p:spPr>
          <a:xfrm>
            <a:off x="426790" y="1294820"/>
            <a:ext cx="10969200" cy="4759200"/>
          </a:xfrm>
        </p:spPr>
        <p:txBody>
          <a:bodyPr/>
          <a:p>
            <a:r>
              <a:rPr lang="zh-CN" altLang="en-US" sz="1800">
                <a:latin typeface="Consolas" panose="020B0609020204030204" charset="0"/>
                <a:ea typeface="幼圆" panose="02010509060101010101" charset="-122"/>
              </a:rPr>
              <a:t>直接散列中：键</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sym typeface="+mn-ea"/>
              </a:rPr>
              <a:t>数据文件地址</a:t>
            </a:r>
            <a:r>
              <a:rPr lang="en-US" altLang="zh-CN" sz="1800">
                <a:latin typeface="Consolas" panose="020B0609020204030204" charset="0"/>
                <a:ea typeface="幼圆" panose="02010509060101010101" charset="-122"/>
                <a:sym typeface="+mn-ea"/>
              </a:rPr>
              <a:t>-</a:t>
            </a:r>
            <a:r>
              <a:rPr lang="zh-CN" altLang="en-US" sz="1800">
                <a:latin typeface="Consolas" panose="020B0609020204030204" charset="0"/>
                <a:ea typeface="幼圆" panose="02010509060101010101" charset="-122"/>
              </a:rPr>
              <a:t>不经过算法处理（algorithmic manipulation）</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能建立一对一关系。（其他的散列法都做不到）</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不存在同义词和冲突问题，但应用有限（效率低，文件大）</a:t>
            </a:r>
            <a:endParaRPr lang="zh-CN" altLang="en-US" sz="1800">
              <a:latin typeface="Consolas" panose="020B0609020204030204" charset="0"/>
              <a:ea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622300" y="2879725"/>
            <a:ext cx="6768465" cy="3703320"/>
          </a:xfrm>
          <a:prstGeom prst="rect">
            <a:avLst/>
          </a:prstGeom>
        </p:spPr>
      </p:pic>
    </p:spTree>
    <p:custDataLst>
      <p:tags r:id="rId3"/>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25825" y="296615"/>
            <a:ext cx="10969200" cy="705600"/>
          </a:xfrm>
        </p:spPr>
        <p:txBody>
          <a:bodyPr>
            <a:normAutofit fontScale="90000"/>
          </a:bodyPr>
          <a:p>
            <a:r>
              <a:rPr lang="zh-CN" altLang="en-US">
                <a:sym typeface="+mn-ea"/>
              </a:rPr>
              <a:t>散列方法</a:t>
            </a:r>
            <a:r>
              <a:rPr lang="en-US" altLang="zh-CN">
                <a:sym typeface="+mn-ea"/>
              </a:rPr>
              <a:t>——</a:t>
            </a:r>
            <a:r>
              <a:rPr lang="zh-CN" altLang="en-US"/>
              <a:t>求模法</a:t>
            </a:r>
            <a:r>
              <a:rPr lang="en-US" altLang="zh-CN"/>
              <a:t>/</a:t>
            </a:r>
            <a:r>
              <a:rPr lang="zh-CN" altLang="en-US"/>
              <a:t>除余散列法</a:t>
            </a:r>
            <a:br>
              <a:rPr lang="zh-CN" altLang="en-US"/>
            </a:br>
            <a:r>
              <a:rPr lang="zh-CN" altLang="en-US"/>
              <a:t>Modulo division hashing</a:t>
            </a:r>
            <a:r>
              <a:rPr lang="en-US" altLang="zh-CN"/>
              <a:t>/division remainder hashing</a:t>
            </a:r>
            <a:endParaRPr lang="en-US" altLang="zh-CN"/>
          </a:p>
        </p:txBody>
      </p:sp>
      <p:sp>
        <p:nvSpPr>
          <p:cNvPr id="3" name="内容占位符 2"/>
          <p:cNvSpPr/>
          <p:nvPr>
            <p:ph idx="1"/>
          </p:nvPr>
        </p:nvSpPr>
        <p:spPr>
          <a:xfrm>
            <a:off x="394970" y="1069340"/>
            <a:ext cx="5540375" cy="5788660"/>
          </a:xfrm>
        </p:spPr>
        <p:txBody>
          <a:bodyPr>
            <a:noAutofit/>
          </a:bodyPr>
          <a:p>
            <a:r>
              <a:rPr lang="zh-CN" altLang="en-US" sz="1800">
                <a:latin typeface="Consolas" panose="020B0609020204030204" charset="0"/>
                <a:ea typeface="幼圆" panose="02010509060101010101" charset="-122"/>
                <a:cs typeface="Consolas" panose="020B0609020204030204" charset="0"/>
              </a:rPr>
              <a:t>求模法中，地址</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键÷文件大小，得到余数后</a:t>
            </a:r>
            <a:r>
              <a:rPr lang="en-US" altLang="zh-CN" sz="1800">
                <a:latin typeface="Consolas" panose="020B0609020204030204" charset="0"/>
                <a:ea typeface="幼圆" panose="02010509060101010101" charset="-122"/>
                <a:cs typeface="Consolas" panose="020B0609020204030204" charset="0"/>
              </a:rPr>
              <a:t>+1</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address</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 key mod list_size </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1</a:t>
            </a:r>
            <a:endParaRPr lang="zh-CN" altLang="en-US" sz="1800">
              <a:latin typeface="Consolas" panose="020B0609020204030204" charset="0"/>
              <a:ea typeface="幼圆" panose="02010509060101010101" charset="-122"/>
              <a:cs typeface="Consolas" panose="020B0609020204030204" charset="0"/>
            </a:endParaRPr>
          </a:p>
          <a:p>
            <a:pPr lvl="1"/>
            <a:r>
              <a:rPr lang="en-US" altLang="zh-CN" sz="1800">
                <a:latin typeface="Consolas" panose="020B0609020204030204" charset="0"/>
                <a:ea typeface="幼圆" panose="02010509060101010101" charset="-122"/>
                <a:cs typeface="Consolas" panose="020B0609020204030204" charset="0"/>
              </a:rPr>
              <a:t>list_size</a:t>
            </a:r>
            <a:r>
              <a:rPr lang="zh-CN" altLang="en-US" sz="1800">
                <a:latin typeface="Consolas" panose="020B0609020204030204" charset="0"/>
                <a:ea typeface="幼圆" panose="02010509060101010101" charset="-122"/>
                <a:cs typeface="Consolas" panose="020B0609020204030204" charset="0"/>
              </a:rPr>
              <a:t>是文件中元素的数目，结果加</a:t>
            </a:r>
            <a:r>
              <a:rPr lang="en-US" altLang="zh-CN" sz="1800">
                <a:latin typeface="Consolas" panose="020B0609020204030204" charset="0"/>
                <a:ea typeface="幼圆" panose="02010509060101010101" charset="-122"/>
                <a:cs typeface="Consolas" panose="020B0609020204030204" charset="0"/>
              </a:rPr>
              <a:t>1</a:t>
            </a:r>
            <a:r>
              <a:rPr lang="zh-CN" altLang="en-US" sz="1800">
                <a:latin typeface="Consolas" panose="020B0609020204030204" charset="0"/>
                <a:ea typeface="幼圆" panose="02010509060101010101" charset="-122"/>
                <a:cs typeface="Consolas" panose="020B0609020204030204" charset="0"/>
              </a:rPr>
              <a:t>是因为地址从</a:t>
            </a:r>
            <a:r>
              <a:rPr lang="en-US" altLang="zh-CN" sz="1800">
                <a:latin typeface="Consolas" panose="020B0609020204030204" charset="0"/>
                <a:ea typeface="幼圆" panose="02010509060101010101" charset="-122"/>
                <a:cs typeface="Consolas" panose="020B0609020204030204" charset="0"/>
              </a:rPr>
              <a:t>1</a:t>
            </a:r>
            <a:r>
              <a:rPr lang="zh-CN" altLang="en-US" sz="1800">
                <a:latin typeface="Consolas" panose="020B0609020204030204" charset="0"/>
                <a:ea typeface="幼圆" panose="02010509060101010101" charset="-122"/>
                <a:cs typeface="Consolas" panose="020B0609020204030204" charset="0"/>
              </a:rPr>
              <a:t>开始</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这个算法适用于任何列表大小</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一个为素数（prime number）的列表大小要比其他的列表大小产生更少的冲突。因此只要可能，尽量用素数作为文件的大小。</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例子：创建一个新的可以处理100万雇员的雇员编号系统。同时决定提供可以容纳300名雇员的数据空间。第一个大于300的素数是307。因此选择307作为列表(文件)的大小。新的雇员列表和一些散列地址如图13-9所示。</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5710555" y="1700530"/>
            <a:ext cx="6286500" cy="3456305"/>
          </a:xfrm>
          <a:prstGeom prst="rect">
            <a:avLst/>
          </a:prstGeom>
        </p:spPr>
      </p:pic>
    </p:spTree>
    <p:custDataLst>
      <p:tags r:id="rId3"/>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散列方法</a:t>
            </a:r>
            <a:r>
              <a:rPr lang="en-US" altLang="zh-CN"/>
              <a:t>——</a:t>
            </a:r>
            <a:r>
              <a:rPr lang="zh-CN" altLang="en-US"/>
              <a:t>数字析取散列法Digit extraction hashing</a:t>
            </a:r>
            <a:endParaRPr lang="zh-CN" altLang="en-US"/>
          </a:p>
        </p:txBody>
      </p:sp>
      <p:sp>
        <p:nvSpPr>
          <p:cNvPr id="3" name="内容占位符 2"/>
          <p:cNvSpPr/>
          <p:nvPr>
            <p:ph idx="1"/>
          </p:nvPr>
        </p:nvSpPr>
        <p:spPr/>
        <p:txBody>
          <a:bodyPr/>
          <a:p>
            <a:r>
              <a:rPr lang="zh-CN" altLang="en-US"/>
              <a:t>选择从键中析取的数字作为地址。</a:t>
            </a:r>
            <a:endParaRPr lang="zh-CN" altLang="en-US"/>
          </a:p>
          <a:p>
            <a:r>
              <a:rPr lang="zh-CN" altLang="en-US"/>
              <a:t>例如，从6位的员工编号中析取3位地址(000</a:t>
            </a:r>
            <a:r>
              <a:rPr lang="en-US" altLang="zh-CN"/>
              <a:t>-</a:t>
            </a:r>
            <a:r>
              <a:rPr lang="zh-CN" altLang="en-US"/>
              <a:t>999),可以选择(从左数)第一、第三和第四位数作为地址。</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913130" y="2910840"/>
            <a:ext cx="9304020" cy="612775"/>
          </a:xfrm>
          <a:prstGeom prst="rect">
            <a:avLst/>
          </a:prstGeom>
        </p:spPr>
      </p:pic>
    </p:spTree>
    <p:custDataLst>
      <p:tags r:id="rId3"/>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16605" y="216605"/>
            <a:ext cx="10969200" cy="705600"/>
          </a:xfrm>
        </p:spPr>
        <p:txBody>
          <a:bodyPr/>
          <a:p>
            <a:r>
              <a:rPr lang="zh-CN" altLang="en-US"/>
              <a:t>冲突Collision</a:t>
            </a:r>
            <a:endParaRPr lang="zh-CN" altLang="en-US"/>
          </a:p>
        </p:txBody>
      </p:sp>
      <p:sp>
        <p:nvSpPr>
          <p:cNvPr id="3" name="内容占位符 2"/>
          <p:cNvSpPr/>
          <p:nvPr>
            <p:ph idx="1"/>
          </p:nvPr>
        </p:nvSpPr>
        <p:spPr>
          <a:xfrm>
            <a:off x="259785" y="1120195"/>
            <a:ext cx="10969200" cy="4759200"/>
          </a:xfrm>
        </p:spPr>
        <p:txBody>
          <a:bodyPr/>
          <a:p>
            <a:r>
              <a:rPr lang="zh-CN" altLang="en-US" sz="1800">
                <a:latin typeface="Consolas" panose="020B0609020204030204" charset="0"/>
                <a:ea typeface="幼圆" panose="02010509060101010101" charset="-122"/>
                <a:cs typeface="Consolas" panose="020B0609020204030204" charset="0"/>
              </a:rPr>
              <a:t>很多键对应于</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被散列为同一个地址</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同义词（synonyms）：</a:t>
            </a:r>
            <a:r>
              <a:rPr lang="zh-CN" altLang="en-US" sz="1800">
                <a:latin typeface="Consolas" panose="020B0609020204030204" charset="0"/>
                <a:ea typeface="幼圆" panose="02010509060101010101" charset="-122"/>
                <a:cs typeface="Consolas" panose="020B0609020204030204" charset="0"/>
                <a:sym typeface="+mn-ea"/>
              </a:rPr>
              <a:t>列表中一些映射为同一地址的键。</a:t>
            </a:r>
            <a:endParaRPr lang="zh-CN" altLang="en-US" sz="1800">
              <a:latin typeface="Consolas" panose="020B0609020204030204" charset="0"/>
              <a:ea typeface="幼圆" panose="02010509060101010101" charset="-122"/>
              <a:cs typeface="Consolas" panose="020B0609020204030204" charset="0"/>
              <a:sym typeface="+mn-ea"/>
            </a:endParaRPr>
          </a:p>
          <a:p>
            <a:r>
              <a:rPr lang="zh-CN" altLang="en-US" sz="1800">
                <a:latin typeface="Consolas" panose="020B0609020204030204" charset="0"/>
                <a:ea typeface="幼圆" panose="02010509060101010101" charset="-122"/>
                <a:cs typeface="Consolas" panose="020B0609020204030204" charset="0"/>
              </a:rPr>
              <a:t>冲突的产生：（看图）</a:t>
            </a:r>
            <a:r>
              <a:rPr lang="en-US" altLang="zh-CN" sz="1800">
                <a:latin typeface="Consolas" panose="020B0609020204030204" charset="0"/>
                <a:ea typeface="幼圆" panose="02010509060101010101" charset="-122"/>
                <a:cs typeface="Consolas" panose="020B0609020204030204" charset="0"/>
              </a:rPr>
              <a:t>key</a:t>
            </a:r>
            <a:r>
              <a:rPr lang="zh-CN" altLang="en-US" sz="1800">
                <a:latin typeface="Consolas" panose="020B0609020204030204" charset="0"/>
                <a:ea typeface="幼圆" panose="02010509060101010101" charset="-122"/>
                <a:cs typeface="Consolas" panose="020B0609020204030204" charset="0"/>
              </a:rPr>
              <a:t>通过散列算法生成地址，发现该地址被占用</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散列算法生成的地址</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叫</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内部地址（home address）</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包含所有内部地址的区域</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叫</a:t>
            </a:r>
            <a:r>
              <a:rPr lang="en-US" altLang="zh-CN" sz="1800">
                <a:latin typeface="Consolas" panose="020B0609020204030204" charset="0"/>
                <a:ea typeface="幼圆" panose="02010509060101010101" charset="-122"/>
                <a:cs typeface="Consolas" panose="020B0609020204030204" charset="0"/>
              </a:rPr>
              <a:t> </a:t>
            </a:r>
            <a:r>
              <a:rPr lang="zh-CN" altLang="en-US" sz="1800">
                <a:latin typeface="Consolas" panose="020B0609020204030204" charset="0"/>
                <a:ea typeface="幼圆" panose="02010509060101010101" charset="-122"/>
                <a:cs typeface="Consolas" panose="020B0609020204030204" charset="0"/>
              </a:rPr>
              <a:t>主区（prime area）</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解决冲突：将一个冲突的键和数据放到主区外的地址单元。</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有很多解决方法，复杂的解决方法可能会用到组合方法（Combination approaches）</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584200" y="4437380"/>
            <a:ext cx="7916545" cy="2060575"/>
          </a:xfrm>
          <a:prstGeom prst="rect">
            <a:avLst/>
          </a:prstGeom>
        </p:spPr>
      </p:pic>
    </p:spTree>
    <p:custDataLst>
      <p:tags r:id="rId3"/>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88925" y="310515"/>
            <a:ext cx="10968990" cy="882015"/>
          </a:xfrm>
        </p:spPr>
        <p:txBody>
          <a:bodyPr>
            <a:normAutofit/>
          </a:bodyPr>
          <a:p>
            <a:r>
              <a:rPr lang="zh-CN" altLang="en-US"/>
              <a:t>冲突解决法Collision resolution</a:t>
            </a:r>
            <a:br>
              <a:rPr lang="zh-CN" altLang="en-US"/>
            </a:br>
            <a:r>
              <a:rPr lang="en-US" altLang="zh-CN"/>
              <a:t>——</a:t>
            </a:r>
            <a:r>
              <a:rPr lang="zh-CN" altLang="en-US"/>
              <a:t>开放寻址法Open addressing</a:t>
            </a:r>
            <a:endParaRPr lang="zh-CN" altLang="en-US"/>
          </a:p>
        </p:txBody>
      </p:sp>
      <p:sp>
        <p:nvSpPr>
          <p:cNvPr id="3" name="内容占位符 2"/>
          <p:cNvSpPr/>
          <p:nvPr>
            <p:ph idx="1"/>
          </p:nvPr>
        </p:nvSpPr>
        <p:spPr>
          <a:xfrm>
            <a:off x="288290" y="1345565"/>
            <a:ext cx="11289030" cy="4904105"/>
          </a:xfrm>
        </p:spPr>
        <p:txBody>
          <a:bodyPr/>
          <a:p>
            <a:r>
              <a:rPr lang="zh-CN" altLang="en-US" sz="1800">
                <a:latin typeface="Consolas" panose="020B0609020204030204" charset="0"/>
                <a:ea typeface="幼圆" panose="02010509060101010101" charset="-122"/>
              </a:rPr>
              <a:t>当一个冲突发生时，主区地址将查找开放的或空闲的记录来用于存放新数据。</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Consolas" panose="020B0609020204030204" charset="0"/>
              </a:rPr>
              <a:t>一种简单的策略就是把该数据存储在内部地址的下一个地址中去(内部地址+1)</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latin typeface="Consolas" panose="020B0609020204030204" charset="0"/>
                <a:ea typeface="幼圆" panose="02010509060101010101" charset="-122"/>
                <a:sym typeface="+mn-ea"/>
              </a:rPr>
              <a:t>开放寻址的一个主要缺点是每个冲突的解决增加了将来冲突的可能性</a:t>
            </a:r>
            <a:endParaRPr lang="zh-CN" altLang="en-US" sz="1800">
              <a:latin typeface="Consolas" panose="020B0609020204030204" charset="0"/>
              <a:ea typeface="幼圆" panose="02010509060101010101" charset="-122"/>
            </a:endParaRPr>
          </a:p>
          <a:p>
            <a:pPr marL="228600" lvl="0" indent="-228600">
              <a:buFont typeface="Arial" panose="020B0604020202020204" pitchFamily="34" charset="0"/>
              <a:buChar char="●"/>
            </a:pP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751840" y="2992755"/>
            <a:ext cx="8336280" cy="2309495"/>
          </a:xfrm>
          <a:prstGeom prst="rect">
            <a:avLst/>
          </a:prstGeom>
        </p:spPr>
      </p:pic>
    </p:spTree>
    <p:custDataLst>
      <p:tags r:id="rId3"/>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16605" y="303600"/>
            <a:ext cx="10969200" cy="705600"/>
          </a:xfrm>
        </p:spPr>
        <p:txBody>
          <a:bodyPr/>
          <a:p>
            <a:r>
              <a:rPr lang="zh-CN" altLang="en-US"/>
              <a:t>链表解决法</a:t>
            </a:r>
            <a:r>
              <a:rPr lang="en-US" altLang="zh-CN"/>
              <a:t> </a:t>
            </a:r>
            <a:r>
              <a:rPr lang="zh-CN" altLang="en-US"/>
              <a:t>Linked list resolution</a:t>
            </a:r>
            <a:endParaRPr lang="zh-CN" altLang="en-US"/>
          </a:p>
        </p:txBody>
      </p:sp>
      <p:sp>
        <p:nvSpPr>
          <p:cNvPr id="3" name="内容占位符 2"/>
          <p:cNvSpPr/>
          <p:nvPr>
            <p:ph idx="1"/>
          </p:nvPr>
        </p:nvSpPr>
        <p:spPr>
          <a:xfrm>
            <a:off x="288995" y="1149405"/>
            <a:ext cx="10969200" cy="4759200"/>
          </a:xfrm>
        </p:spPr>
        <p:txBody>
          <a:bodyPr/>
          <a:p>
            <a:r>
              <a:rPr lang="zh-CN" altLang="en-US"/>
              <a:t>解决开放寻址法的弊端。</a:t>
            </a:r>
            <a:endParaRPr lang="zh-CN" altLang="en-US"/>
          </a:p>
          <a:p>
            <a:r>
              <a:rPr lang="zh-CN" altLang="en-US"/>
              <a:t>第一条记录存储在内部地址，但它包含了一个指向下一条记录的指针（pointer）。</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59740" y="2372360"/>
            <a:ext cx="9051925" cy="2451100"/>
          </a:xfrm>
          <a:prstGeom prst="rect">
            <a:avLst/>
          </a:prstGeom>
        </p:spPr>
      </p:pic>
    </p:spTree>
    <p:custDataLst>
      <p:tags r:id="rId3"/>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03600" y="346780"/>
            <a:ext cx="10969200" cy="705600"/>
          </a:xfrm>
        </p:spPr>
        <p:txBody>
          <a:bodyPr/>
          <a:p>
            <a:r>
              <a:rPr lang="zh-CN" altLang="en-US"/>
              <a:t>桶散列法Bucket hashing</a:t>
            </a:r>
            <a:endParaRPr lang="zh-CN" altLang="en-US"/>
          </a:p>
        </p:txBody>
      </p:sp>
      <p:sp>
        <p:nvSpPr>
          <p:cNvPr id="3" name="内容占位符 2"/>
          <p:cNvSpPr/>
          <p:nvPr>
            <p:ph idx="1"/>
          </p:nvPr>
        </p:nvSpPr>
        <p:spPr>
          <a:xfrm>
            <a:off x="375990" y="1214810"/>
            <a:ext cx="10969200" cy="4759200"/>
          </a:xfrm>
        </p:spPr>
        <p:txBody>
          <a:bodyPr/>
          <a:p>
            <a:r>
              <a:rPr lang="zh-CN" altLang="en-US"/>
              <a:t>散列到桶</a:t>
            </a:r>
            <a:endParaRPr lang="zh-CN" altLang="en-US"/>
          </a:p>
          <a:p>
            <a:r>
              <a:rPr lang="zh-CN" altLang="en-US"/>
              <a:t>桶是一个能接纳多个记录的节点。</a:t>
            </a:r>
            <a:endParaRPr lang="zh-CN" altLang="en-US"/>
          </a:p>
          <a:p>
            <a:r>
              <a:rPr lang="zh-CN" altLang="en-US"/>
              <a:t>这种方法的缺点是可能有很多浪费的(未占用的)存储单元。</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87045" y="2764155"/>
            <a:ext cx="8432800" cy="2806700"/>
          </a:xfrm>
          <a:prstGeom prst="rect">
            <a:avLst/>
          </a:prstGeom>
        </p:spPr>
      </p:pic>
    </p:spTree>
    <p:custDataLst>
      <p:tags r:id="rId3"/>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目录</a:t>
            </a:r>
            <a:endParaRPr lang="zh-CN" altLang="en-US"/>
          </a:p>
        </p:txBody>
      </p:sp>
      <p:sp>
        <p:nvSpPr>
          <p:cNvPr id="5" name="副标题 4"/>
          <p:cNvSpPr/>
          <p:nvPr>
            <p:ph type="subTitle" idx="1"/>
          </p:nvPr>
        </p:nvSpPr>
        <p:spPr/>
        <p:txBody>
          <a:bodyPr/>
          <a:p>
            <a:r>
              <a:rPr lang="zh-CN" altLang="en-US" sz="1800"/>
              <a:t>DIRECTORIES</a:t>
            </a:r>
            <a:endParaRPr lang="zh-CN" altLang="en-US" sz="180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77870" y="265500"/>
            <a:ext cx="10969200" cy="705600"/>
          </a:xfrm>
        </p:spPr>
        <p:txBody>
          <a:bodyPr/>
          <a:p>
            <a:r>
              <a:rPr lang="en-US" altLang="zh-CN"/>
              <a:t>8</a:t>
            </a:r>
            <a:r>
              <a:rPr lang="zh-CN" altLang="en-US"/>
              <a:t>进制 octal system</a:t>
            </a:r>
            <a:r>
              <a:rPr lang="en-US" altLang="zh-CN"/>
              <a:t> base=8 S={1-7}</a:t>
            </a:r>
            <a:endParaRPr lang="en-US" altLang="zh-CN"/>
          </a:p>
        </p:txBody>
      </p:sp>
      <p:pic>
        <p:nvPicPr>
          <p:cNvPr id="4" name="内容占位符 3"/>
          <p:cNvPicPr>
            <a:picLocks noChangeAspect="1"/>
          </p:cNvPicPr>
          <p:nvPr>
            <p:ph idx="1"/>
            <p:custDataLst>
              <p:tags r:id="rId1"/>
            </p:custDataLst>
          </p:nvPr>
        </p:nvPicPr>
        <p:blipFill>
          <a:blip r:embed="rId2"/>
          <a:srcRect t="5619"/>
          <a:stretch>
            <a:fillRect/>
          </a:stretch>
        </p:blipFill>
        <p:spPr>
          <a:xfrm>
            <a:off x="452120" y="1222375"/>
            <a:ext cx="7576185" cy="1744980"/>
          </a:xfrm>
          <a:prstGeom prst="rect">
            <a:avLst/>
          </a:prstGeom>
        </p:spPr>
      </p:pic>
      <p:sp>
        <p:nvSpPr>
          <p:cNvPr id="5" name="文本框 4"/>
          <p:cNvSpPr txBox="1"/>
          <p:nvPr/>
        </p:nvSpPr>
        <p:spPr>
          <a:xfrm>
            <a:off x="548640" y="3309620"/>
            <a:ext cx="4064000" cy="368300"/>
          </a:xfrm>
          <a:prstGeom prst="rect">
            <a:avLst/>
          </a:prstGeom>
          <a:noFill/>
        </p:spPr>
        <p:txBody>
          <a:bodyPr wrap="square" rtlCol="0">
            <a:spAutoFit/>
          </a:bodyPr>
          <a:p>
            <a:r>
              <a:rPr lang="zh-CN" altLang="en-US" b="1">
                <a:latin typeface="Consolas" panose="020B0609020204030204" charset="0"/>
                <a:ea typeface="幼圆" panose="02010509060101010101" charset="-122"/>
              </a:rPr>
              <a:t>最大值和实数同前</a:t>
            </a:r>
            <a:endParaRPr lang="zh-CN" altLang="en-US" b="1">
              <a:latin typeface="Consolas" panose="020B0609020204030204" charset="0"/>
              <a:ea typeface="幼圆" panose="02010509060101010101" charset="-122"/>
            </a:endParaRPr>
          </a:p>
        </p:txBody>
      </p:sp>
    </p:spTree>
    <p:custDataLst>
      <p:tags r:id="rId3"/>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45180" y="274390"/>
            <a:ext cx="10969200" cy="705600"/>
          </a:xfrm>
        </p:spPr>
        <p:txBody>
          <a:bodyPr/>
          <a:p>
            <a:r>
              <a:rPr lang="zh-CN" altLang="en-US"/>
              <a:t>文件目录</a:t>
            </a:r>
            <a:endParaRPr lang="zh-CN" altLang="en-US"/>
          </a:p>
        </p:txBody>
      </p:sp>
      <p:sp>
        <p:nvSpPr>
          <p:cNvPr id="3" name="内容占位符 2"/>
          <p:cNvSpPr/>
          <p:nvPr>
            <p:ph idx="1"/>
          </p:nvPr>
        </p:nvSpPr>
        <p:spPr>
          <a:xfrm>
            <a:off x="295980" y="1164010"/>
            <a:ext cx="10969200" cy="4759200"/>
          </a:xfrm>
        </p:spPr>
        <p:txBody>
          <a:bodyPr/>
          <a:p>
            <a:r>
              <a:rPr lang="zh-CN" altLang="en-US" sz="1800">
                <a:latin typeface="Consolas" panose="020B0609020204030204" charset="0"/>
                <a:ea typeface="幼圆" panose="02010509060101010101" charset="-122"/>
                <a:cs typeface="Consolas" panose="020B0609020204030204" charset="0"/>
              </a:rPr>
              <a:t>目录是大多数操作系统提供的，用来组织文件。</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在大多数操作系统中，目录被表示为含有其他文件信息的一种</a:t>
            </a:r>
            <a:r>
              <a:rPr lang="zh-CN" altLang="en-US" sz="1800">
                <a:solidFill>
                  <a:srgbClr val="FF0000"/>
                </a:solidFill>
                <a:latin typeface="Consolas" panose="020B0609020204030204" charset="0"/>
                <a:ea typeface="幼圆" panose="02010509060101010101" charset="-122"/>
                <a:cs typeface="Consolas" panose="020B0609020204030204" charset="0"/>
              </a:rPr>
              <a:t>特殊文件类型</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目录的作用</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一种索引文件，该索引文件告诉操作系统文件在辅助存储设备上的位置</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目录还包含了关于它所包含的文件的其他信息，</a:t>
            </a:r>
            <a:endParaRPr lang="zh-CN" altLang="en-US" sz="1800">
              <a:latin typeface="Consolas" panose="020B0609020204030204" charset="0"/>
              <a:ea typeface="幼圆" panose="02010509060101010101" charset="-122"/>
              <a:cs typeface="Consolas" panose="020B0609020204030204" charset="0"/>
            </a:endParaRPr>
          </a:p>
          <a:p>
            <a:pPr lvl="2"/>
            <a:r>
              <a:rPr lang="zh-CN" altLang="en-US" sz="1800">
                <a:latin typeface="Consolas" panose="020B0609020204030204" charset="0"/>
                <a:ea typeface="幼圆" panose="02010509060101010101" charset="-122"/>
                <a:cs typeface="Consolas" panose="020B0609020204030204" charset="0"/>
              </a:rPr>
              <a:t>如：谁有访问文件的权限，文件被创建、存取和修改的日期。</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在大多操作系统中，目录被组织成</a:t>
            </a:r>
            <a:r>
              <a:rPr lang="en-US" altLang="zh-CN" sz="1800">
                <a:latin typeface="Consolas" panose="020B0609020204030204" charset="0"/>
                <a:ea typeface="幼圆" panose="02010509060101010101" charset="-122"/>
                <a:cs typeface="Consolas" panose="020B0609020204030204" charset="0"/>
              </a:rPr>
              <a:t> </a:t>
            </a:r>
            <a:r>
              <a:rPr lang="zh-CN" altLang="en-US" sz="1800">
                <a:solidFill>
                  <a:srgbClr val="FF0000"/>
                </a:solidFill>
                <a:latin typeface="Consolas" panose="020B0609020204030204" charset="0"/>
                <a:ea typeface="幼圆" panose="02010509060101010101" charset="-122"/>
                <a:cs typeface="Consolas" panose="020B0609020204030204" charset="0"/>
              </a:rPr>
              <a:t>树的抽象数据类型 (ADT)</a:t>
            </a:r>
            <a:r>
              <a:rPr lang="zh-CN" altLang="en-US" sz="1800">
                <a:latin typeface="Consolas" panose="020B0609020204030204" charset="0"/>
                <a:ea typeface="幼圆" panose="02010509060101010101" charset="-122"/>
                <a:cs typeface="Consolas" panose="020B0609020204030204" charset="0"/>
              </a:rPr>
              <a:t>,  </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其中除根目录外每个目录都有双亲</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父目录</a:t>
            </a:r>
            <a:r>
              <a:rPr lang="zh-CN" altLang="en-US" sz="1800" b="1">
                <a:latin typeface="Consolas" panose="020B0609020204030204" charset="0"/>
                <a:ea typeface="幼圆" panose="02010509060101010101" charset="-122"/>
                <a:cs typeface="Consolas" panose="020B0609020204030204" charset="0"/>
              </a:rPr>
              <a:t>（</a:t>
            </a:r>
            <a:r>
              <a:rPr lang="en-US" altLang="zh-CN" sz="1800" b="1">
                <a:latin typeface="Consolas" panose="020B0609020204030204" charset="0"/>
                <a:ea typeface="幼圆" panose="02010509060101010101" charset="-122"/>
                <a:cs typeface="Consolas" panose="020B0609020204030204" charset="0"/>
              </a:rPr>
              <a:t>parent</a:t>
            </a:r>
            <a:r>
              <a:rPr lang="zh-CN" altLang="en-US" sz="1800" b="1">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包含在另一个目录中的目录称为包含目录的</a:t>
            </a:r>
            <a:r>
              <a:rPr lang="zh-CN" altLang="en-US" sz="1800" b="1">
                <a:latin typeface="Consolas" panose="020B0609020204030204" charset="0"/>
                <a:ea typeface="幼圆" panose="02010509060101010101" charset="-122"/>
                <a:cs typeface="Consolas" panose="020B0609020204030204" charset="0"/>
              </a:rPr>
              <a:t>子目录</a:t>
            </a:r>
            <a:r>
              <a:rPr lang="zh-CN" altLang="en-US" sz="1800">
                <a:latin typeface="Consolas" panose="020B0609020204030204" charset="0"/>
                <a:ea typeface="幼圆" panose="02010509060101010101" charset="-122"/>
                <a:cs typeface="Consolas" panose="020B0609020204030204" charset="0"/>
              </a:rPr>
              <a:t>（subdirectory）。</a:t>
            </a:r>
            <a:endParaRPr lang="zh-CN" altLang="en-US" sz="1800">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6649085" y="994410"/>
            <a:ext cx="5454015" cy="3968115"/>
          </a:xfrm>
          <a:prstGeom prst="rect">
            <a:avLst/>
          </a:prstGeom>
        </p:spPr>
      </p:pic>
      <p:sp>
        <p:nvSpPr>
          <p:cNvPr id="2" name="标题 1"/>
          <p:cNvSpPr/>
          <p:nvPr>
            <p:ph type="title"/>
          </p:nvPr>
        </p:nvSpPr>
        <p:spPr>
          <a:xfrm>
            <a:off x="180410" y="238195"/>
            <a:ext cx="10969200" cy="705600"/>
          </a:xfrm>
        </p:spPr>
        <p:txBody>
          <a:bodyPr/>
          <a:p>
            <a:r>
              <a:rPr lang="en-US" altLang="zh-CN"/>
              <a:t>unix</a:t>
            </a:r>
            <a:r>
              <a:rPr lang="zh-CN" altLang="en-US"/>
              <a:t>目录</a:t>
            </a:r>
            <a:endParaRPr lang="zh-CN" altLang="en-US"/>
          </a:p>
        </p:txBody>
      </p:sp>
      <p:sp>
        <p:nvSpPr>
          <p:cNvPr id="3" name="内容占位符 2"/>
          <p:cNvSpPr/>
          <p:nvPr>
            <p:ph idx="1"/>
          </p:nvPr>
        </p:nvSpPr>
        <p:spPr>
          <a:xfrm>
            <a:off x="114935" y="943610"/>
            <a:ext cx="6490970" cy="5778500"/>
          </a:xfrm>
        </p:spPr>
        <p:txBody>
          <a:bodyPr>
            <a:normAutofit lnSpcReduction="10000"/>
          </a:bodyPr>
          <a:p>
            <a:r>
              <a:rPr lang="zh-CN" altLang="en-US" sz="1800">
                <a:latin typeface="Consolas" panose="020B0609020204030204" charset="0"/>
                <a:ea typeface="幼圆" panose="02010509060101010101" charset="-122"/>
                <a:cs typeface="Consolas" panose="020B0609020204030204" charset="0"/>
              </a:rPr>
              <a:t>根目录Root directory：目录的顶部，包含几层子目录。</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在目录相关的命令中，表示为</a:t>
            </a:r>
            <a:r>
              <a:rPr lang="en-US" altLang="zh-CN" sz="1800">
                <a:latin typeface="Consolas" panose="020B0609020204030204" charset="0"/>
                <a:ea typeface="幼圆" panose="02010509060101010101" charset="-122"/>
                <a:cs typeface="Consolas" panose="020B0609020204030204" charset="0"/>
              </a:rPr>
              <a:t>/</a:t>
            </a:r>
            <a:endParaRPr lang="en-US" altLang="zh-CN"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根目录属于系统管理员，只有系统管理员能修改。</a:t>
            </a:r>
            <a:endParaRPr lang="en-US" altLang="zh-CN"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主目录Home directory：首次登录到系统使用；每个用户都有一个主目录，是个人目录结构的开始</a:t>
            </a:r>
            <a:endParaRPr lang="zh-CN" altLang="en-US" sz="1800">
              <a:latin typeface="Consolas" panose="020B0609020204030204" charset="0"/>
              <a:ea typeface="幼圆" panose="02010509060101010101" charset="-122"/>
              <a:cs typeface="Consolas" panose="020B0609020204030204" charset="0"/>
            </a:endParaRPr>
          </a:p>
          <a:p>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工作目录</a:t>
            </a:r>
            <a:r>
              <a:rPr lang="zh-CN" altLang="en-US" sz="1800">
                <a:latin typeface="Consolas" panose="020B0609020204030204" charset="0"/>
                <a:ea typeface="幼圆" panose="02010509060101010101" charset="-122"/>
                <a:cs typeface="Consolas" panose="020B0609020204030204" charset="0"/>
                <a:sym typeface="+mn-ea"/>
              </a:rPr>
              <a:t>working directory</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当前目录current directory：用户会话（user session）中任意所在点。</a:t>
            </a:r>
            <a:endParaRPr lang="zh-CN" altLang="en-US" sz="1800">
              <a:latin typeface="Consolas" panose="020B0609020204030204" charset="0"/>
              <a:ea typeface="幼圆" panose="02010509060101010101" charset="-122"/>
              <a:cs typeface="Consolas" panose="020B0609020204030204" charset="0"/>
            </a:endParaRPr>
          </a:p>
          <a:p>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父目录Parent directory：工作目录的直接上层目录</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当我们在主目录中时，其父目录就是系统目录中的一个</a:t>
            </a:r>
            <a:endParaRPr lang="zh-CN" altLang="en-US" sz="1800">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绝对路径和相对路径</a:t>
            </a:r>
            <a:endParaRPr lang="zh-CN" altLang="en-US"/>
          </a:p>
        </p:txBody>
      </p:sp>
      <p:sp>
        <p:nvSpPr>
          <p:cNvPr id="6" name="矩形 5"/>
          <p:cNvSpPr/>
          <p:nvPr>
            <p:custDataLst>
              <p:tags r:id="rId1"/>
            </p:custDataLst>
          </p:nvPr>
        </p:nvSpPr>
        <p:spPr>
          <a:xfrm>
            <a:off x="361315" y="1541145"/>
            <a:ext cx="11375390" cy="4718050"/>
          </a:xfrm>
          <a:prstGeom prst="rect">
            <a:avLst/>
          </a:prstGeom>
        </p:spPr>
        <p:txBody>
          <a:bodyPr vert="horz" wrap="square" lIns="90000" tIns="46800" rIns="90000" bIns="46800" rtlCol="0"/>
          <a:p>
            <a:pPr marL="342900" lvl="0"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文件和目录都有名字。且要唯一标识。</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342900" lvl="0"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文件路径由它的绝对路径名来指明，</a:t>
            </a: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一个文件或目录的绝对路径名就像一个人的地址。</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800100" lvl="1" indent="-342900" algn="l">
              <a:lnSpc>
                <a:spcPct val="100000"/>
              </a:lnSpc>
              <a:spcBef>
                <a:spcPts val="0"/>
              </a:spcBef>
              <a:spcAft>
                <a:spcPts val="1000"/>
              </a:spcAft>
              <a:buClrTx/>
              <a:buSzTx/>
              <a:buFont typeface="Arial" panose="020B0604020202020204" pitchFamily="34" charset="0"/>
              <a:buChar char="•"/>
            </a:pPr>
            <a:r>
              <a:rPr lang="zh-CN" altLang="en-US" sz="2000" b="1" spc="150">
                <a:solidFill>
                  <a:srgbClr val="595959"/>
                </a:solidFill>
                <a:uFillTx/>
                <a:latin typeface="Consolas" panose="020B0609020204030204" charset="0"/>
                <a:ea typeface="幼圆" panose="02010509060101010101" charset="-122"/>
                <a:cs typeface="Consolas" panose="020B0609020204030204" charset="0"/>
                <a:sym typeface="+mn-ea"/>
              </a:rPr>
              <a:t>绝对路径（absolute</a:t>
            </a:r>
            <a:r>
              <a:rPr lang="en-US" altLang="zh-CN" sz="2000" b="1" spc="150">
                <a:solidFill>
                  <a:srgbClr val="595959"/>
                </a:solidFill>
                <a:uFillTx/>
                <a:latin typeface="Consolas" panose="020B0609020204030204" charset="0"/>
                <a:ea typeface="幼圆" panose="02010509060101010101" charset="-122"/>
                <a:cs typeface="Consolas" panose="020B0609020204030204" charset="0"/>
                <a:sym typeface="+mn-ea"/>
              </a:rPr>
              <a:t> </a:t>
            </a:r>
            <a:r>
              <a:rPr lang="zh-CN" altLang="en-US" sz="2000" b="1" spc="150">
                <a:solidFill>
                  <a:srgbClr val="595959"/>
                </a:solidFill>
                <a:uFillTx/>
                <a:latin typeface="Consolas" panose="020B0609020204030204" charset="0"/>
                <a:ea typeface="幼圆" panose="02010509060101010101" charset="-122"/>
                <a:cs typeface="Consolas" panose="020B0609020204030204" charset="0"/>
                <a:sym typeface="+mn-ea"/>
              </a:rPr>
              <a:t>pathname）</a:t>
            </a: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：从根目录到文件的文件路径。</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800100" lvl="1"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它是斜线字符(/)分隔的所有目录的列表。</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342900" lvl="0"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绝对的路径名可能会很长。由于这个原因， UNIX 提供了在特定情况下的短路径名，</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800100" lvl="1"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相对路径名</a:t>
            </a:r>
            <a:r>
              <a:rPr lang="zh-CN" altLang="en-US" sz="2000" b="1" spc="150">
                <a:solidFill>
                  <a:srgbClr val="595959"/>
                </a:solidFill>
                <a:uFillTx/>
                <a:latin typeface="Consolas" panose="020B0609020204030204" charset="0"/>
                <a:ea typeface="幼圆" panose="02010509060101010101" charset="-122"/>
                <a:cs typeface="Consolas" panose="020B0609020204030204" charset="0"/>
                <a:sym typeface="+mn-ea"/>
              </a:rPr>
              <a:t>（relative pathname）</a:t>
            </a: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：相对于工作目录的路径。</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342900" lvl="0" indent="-342900" algn="l">
              <a:lnSpc>
                <a:spcPct val="100000"/>
              </a:lnSpc>
              <a:spcBef>
                <a:spcPts val="0"/>
              </a:spcBef>
              <a:spcAft>
                <a:spcPts val="1000"/>
              </a:spcAft>
              <a:buClrTx/>
              <a:buSzTx/>
              <a:buFont typeface="Arial" panose="020B0604020202020204" pitchFamily="34" charset="0"/>
              <a:buChar char="•"/>
            </a:pP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342900" lvl="0"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如果我们的工作目录是staff,joan 目录下的file3 可以通过相对和绝对路径名被选择：</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800100" lvl="1"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相对路径名： joan/file3</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800100" lvl="1" indent="-342900" algn="l">
              <a:lnSpc>
                <a:spcPct val="100000"/>
              </a:lnSpc>
              <a:spcBef>
                <a:spcPts val="0"/>
              </a:spcBef>
              <a:spcAft>
                <a:spcPts val="1000"/>
              </a:spcAft>
              <a:buClrTx/>
              <a:buSzTx/>
              <a:buFont typeface="Arial" panose="020B0604020202020204" pitchFamily="34" charset="0"/>
              <a:buChar char="•"/>
            </a:pPr>
            <a:r>
              <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rPr>
              <a:t>绝对路径名：/usr/staff/joan/file3</a:t>
            </a: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a:p>
            <a:pPr marL="228600" lvl="0" indent="-228600" algn="l">
              <a:lnSpc>
                <a:spcPct val="130000"/>
              </a:lnSpc>
              <a:spcBef>
                <a:spcPts val="0"/>
              </a:spcBef>
              <a:spcAft>
                <a:spcPts val="1000"/>
              </a:spcAft>
              <a:buClrTx/>
              <a:buSzTx/>
              <a:buFont typeface="Arial" panose="020B0604020202020204" pitchFamily="34" charset="0"/>
              <a:buChar char="●"/>
            </a:pPr>
            <a:endParaRPr lang="zh-CN" altLang="en-US" sz="2000" spc="150">
              <a:solidFill>
                <a:srgbClr val="595959"/>
              </a:solidFill>
              <a:uFillTx/>
              <a:latin typeface="Consolas" panose="020B0609020204030204" charset="0"/>
              <a:ea typeface="幼圆" panose="02010509060101010101" charset="-122"/>
              <a:cs typeface="Consolas" panose="020B0609020204030204" charset="0"/>
              <a:sym typeface="+mn-ea"/>
            </a:endParaRPr>
          </a:p>
        </p:txBody>
      </p:sp>
    </p:spTree>
    <p:custDataLst>
      <p:tags r:id="rId2"/>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二进制文件</a:t>
            </a:r>
            <a:r>
              <a:rPr lang="en-US" altLang="zh-CN"/>
              <a:t>&amp;</a:t>
            </a:r>
            <a:r>
              <a:rPr lang="zh-CN" altLang="en-US"/>
              <a:t>文本文件</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1200" y="115005"/>
            <a:ext cx="10969200" cy="705600"/>
          </a:xfrm>
        </p:spPr>
        <p:txBody>
          <a:bodyPr/>
          <a:p>
            <a:r>
              <a:rPr lang="en-US" altLang="zh-CN"/>
              <a:t>text file</a:t>
            </a:r>
            <a:endParaRPr lang="en-US" altLang="zh-CN"/>
          </a:p>
        </p:txBody>
      </p:sp>
      <p:sp>
        <p:nvSpPr>
          <p:cNvPr id="3" name="内容占位符 2"/>
          <p:cNvSpPr/>
          <p:nvPr>
            <p:ph idx="1"/>
          </p:nvPr>
        </p:nvSpPr>
        <p:spPr>
          <a:xfrm>
            <a:off x="151130" y="862330"/>
            <a:ext cx="10968990" cy="572135"/>
          </a:xfrm>
        </p:spPr>
        <p:txBody>
          <a:bodyPr>
            <a:normAutofit lnSpcReduction="10000"/>
          </a:bodyPr>
          <a:p>
            <a:r>
              <a:rPr lang="zh-CN" altLang="en-US"/>
              <a:t>存储在</a:t>
            </a:r>
            <a:r>
              <a:rPr lang="en-US" altLang="zh-CN"/>
              <a:t> </a:t>
            </a:r>
            <a:r>
              <a:rPr lang="zh-CN" altLang="en-US"/>
              <a:t>存储设备上的文件是</a:t>
            </a:r>
            <a:r>
              <a:rPr lang="zh-CN" altLang="en-US" b="1">
                <a:solidFill>
                  <a:srgbClr val="FF0000"/>
                </a:solidFill>
              </a:rPr>
              <a:t>一个位的序列</a:t>
            </a:r>
            <a:r>
              <a:rPr lang="zh-CN" altLang="en-US"/>
              <a:t>，可被应用程序翻译成一个文本文件或是二进制文件</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354965" y="1301115"/>
            <a:ext cx="5299075" cy="1237615"/>
          </a:xfrm>
          <a:prstGeom prst="rect">
            <a:avLst/>
          </a:prstGeom>
        </p:spPr>
      </p:pic>
      <p:sp>
        <p:nvSpPr>
          <p:cNvPr id="5" name="矩形 4"/>
          <p:cNvSpPr/>
          <p:nvPr/>
        </p:nvSpPr>
        <p:spPr>
          <a:xfrm>
            <a:off x="151130" y="2811780"/>
            <a:ext cx="11830685" cy="3827780"/>
          </a:xfrm>
          <a:prstGeom prst="rect">
            <a:avLst/>
          </a:prstGeom>
        </p:spPr>
        <p:txBody>
          <a:bodyPr vert="horz" wrap="square" lIns="90000" tIns="46800" rIns="90000" bIns="46800" rtlCol="0"/>
          <a:p>
            <a:pPr marL="228600" lvl="0"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文本文件是字符文件</a:t>
            </a:r>
            <a:endParaRPr lang="zh-CN" altLang="en-US" spc="150">
              <a:solidFill>
                <a:srgbClr val="595959"/>
              </a:solidFill>
              <a:uFillTx/>
              <a:latin typeface="Consolas" panose="020B0609020204030204" charset="0"/>
              <a:ea typeface="幼圆" panose="02010509060101010101" charset="-122"/>
              <a:sym typeface="+mn-ea"/>
            </a:endParaRPr>
          </a:p>
          <a:p>
            <a:pPr marL="685800" lvl="1"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在它们的内存储器格式中不能包含整数、浮点数或其他数据结构。</a:t>
            </a:r>
            <a:endParaRPr lang="zh-CN" altLang="en-US" spc="150">
              <a:solidFill>
                <a:srgbClr val="595959"/>
              </a:solidFill>
              <a:uFillTx/>
              <a:latin typeface="Consolas" panose="020B0609020204030204" charset="0"/>
              <a:ea typeface="幼圆" panose="02010509060101010101" charset="-122"/>
              <a:sym typeface="+mn-ea"/>
            </a:endParaRPr>
          </a:p>
          <a:p>
            <a:pPr marL="685800" lvl="1"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要存储这些类型的数据，必须把它们转换成对应的字符格式。</a:t>
            </a:r>
            <a:endParaRPr lang="zh-CN" altLang="en-US" spc="150">
              <a:solidFill>
                <a:srgbClr val="595959"/>
              </a:solidFill>
              <a:uFillTx/>
              <a:latin typeface="Consolas" panose="020B0609020204030204" charset="0"/>
              <a:ea typeface="幼圆" panose="02010509060101010101" charset="-122"/>
              <a:sym typeface="+mn-ea"/>
            </a:endParaRPr>
          </a:p>
          <a:p>
            <a:pPr marL="228600" lvl="0"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一些文件只能用字符数据格式：键盘、监视器和打印机的文件流</a:t>
            </a:r>
            <a:endParaRPr lang="zh-CN" altLang="en-US" spc="150">
              <a:solidFill>
                <a:srgbClr val="595959"/>
              </a:solidFill>
              <a:uFillTx/>
              <a:latin typeface="Consolas" panose="020B0609020204030204" charset="0"/>
              <a:ea typeface="幼圆" panose="02010509060101010101" charset="-122"/>
              <a:sym typeface="+mn-ea"/>
            </a:endParaRPr>
          </a:p>
          <a:p>
            <a:pPr marL="685800" lvl="1"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需要特殊的函数来格式化上述设备 的输入或输出数据。</a:t>
            </a:r>
            <a:endParaRPr lang="zh-CN" altLang="en-US" spc="150">
              <a:solidFill>
                <a:srgbClr val="595959"/>
              </a:solidFill>
              <a:uFillTx/>
              <a:latin typeface="Consolas" panose="020B0609020204030204" charset="0"/>
              <a:ea typeface="幼圆" panose="02010509060101010101" charset="-122"/>
              <a:sym typeface="+mn-ea"/>
            </a:endParaRPr>
          </a:p>
          <a:p>
            <a:pPr marL="228600" lvl="0" indent="-228600" algn="l">
              <a:lnSpc>
                <a:spcPct val="13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例子：当数据(文件流)传给打印机时，打印机获得8位数据，解释成1字节。将其译码成打印机的编码系统 (ASCII 或 EBCDIC), 如果字符属于可打印的种类，它将被打印；否则，将执行另外的操作，如打印空白。然后，打印机将读取下一个8位 数据，依次重复该过程直到数据流结束。</a:t>
            </a:r>
            <a:endParaRPr lang="zh-CN" altLang="en-US" spc="150">
              <a:solidFill>
                <a:srgbClr val="595959"/>
              </a:solidFill>
              <a:uFillTx/>
              <a:latin typeface="Consolas" panose="020B0609020204030204" charset="0"/>
              <a:ea typeface="幼圆" panose="02010509060101010101" charset="-122"/>
              <a:sym typeface="+mn-ea"/>
            </a:endParaRPr>
          </a:p>
        </p:txBody>
      </p:sp>
    </p:spTree>
    <p:custDataLst>
      <p:tags r:id="rId3"/>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Binary files</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cs typeface="幼圆" panose="02010509060101010101" charset="-122"/>
              </a:rPr>
              <a:t>二进制文件是计算机的内部格式存储的数据集合</a:t>
            </a:r>
            <a:endParaRPr lang="zh-CN" altLang="en-US" sz="1800">
              <a:latin typeface="Consolas" panose="020B0609020204030204" charset="0"/>
              <a:ea typeface="幼圆" panose="02010509060101010101" charset="-122"/>
              <a:cs typeface="幼圆" panose="02010509060101010101" charset="-122"/>
            </a:endParaRPr>
          </a:p>
          <a:p>
            <a:r>
              <a:rPr lang="zh-CN" altLang="en-US" sz="1800">
                <a:latin typeface="Consolas" panose="020B0609020204030204" charset="0"/>
                <a:ea typeface="幼圆" panose="02010509060101010101" charset="-122"/>
                <a:cs typeface="幼圆" panose="02010509060101010101" charset="-122"/>
              </a:rPr>
              <a:t>数据可以是</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整型(包括其他表示成无符号整数的数据类型，例如图像、音频或视频)、</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浮点型</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其他数据结构(除了文件)。</a:t>
            </a:r>
            <a:endParaRPr lang="zh-CN" altLang="en-US" sz="1800">
              <a:latin typeface="Consolas" panose="020B0609020204030204" charset="0"/>
              <a:ea typeface="幼圆" panose="02010509060101010101" charset="-122"/>
              <a:cs typeface="幼圆" panose="02010509060101010101" charset="-122"/>
            </a:endParaRPr>
          </a:p>
          <a:p>
            <a:r>
              <a:rPr lang="zh-CN" altLang="en-US" sz="1800">
                <a:latin typeface="Consolas" panose="020B0609020204030204" charset="0"/>
                <a:ea typeface="幼圆" panose="02010509060101010101" charset="-122"/>
                <a:cs typeface="幼圆" panose="02010509060101010101" charset="-122"/>
              </a:rPr>
              <a:t>不像文本文件，二进制文件中的数据只有当被程序正确地解释时才有意义。如果数据是文本格式的，就用一个字节来表示一个字符。如果数据是数字格式的，则用两个或是更多字节来表示一个数据项。</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例如，假如个人计算机要用2字节来存储一个整数。当读写整数时，计算机就用2字节来表示。</a:t>
            </a:r>
            <a:endParaRPr lang="zh-CN" altLang="en-US" sz="1800">
              <a:latin typeface="Consolas" panose="020B0609020204030204" charset="0"/>
              <a:ea typeface="幼圆" panose="02010509060101010101" charset="-122"/>
              <a:cs typeface="幼圆" panose="02010509060101010101" charset="-122"/>
            </a:endParaRPr>
          </a:p>
        </p:txBody>
      </p:sp>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数据库</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59785" y="274390"/>
            <a:ext cx="10969200" cy="705600"/>
          </a:xfrm>
        </p:spPr>
        <p:txBody>
          <a:bodyPr/>
          <a:p>
            <a:r>
              <a:rPr lang="zh-CN" altLang="en-US"/>
              <a:t>为什么有数据库</a:t>
            </a:r>
            <a:r>
              <a:rPr lang="en-US" altLang="zh-CN"/>
              <a:t>——</a:t>
            </a:r>
            <a:r>
              <a:rPr lang="zh-CN" altLang="en-US"/>
              <a:t>数据库的优点</a:t>
            </a:r>
            <a:endParaRPr lang="zh-CN" altLang="en-US"/>
          </a:p>
        </p:txBody>
      </p:sp>
      <p:sp>
        <p:nvSpPr>
          <p:cNvPr id="3" name="内容占位符 2"/>
          <p:cNvSpPr/>
          <p:nvPr>
            <p:ph idx="1"/>
          </p:nvPr>
        </p:nvSpPr>
        <p:spPr>
          <a:xfrm>
            <a:off x="303600" y="1257990"/>
            <a:ext cx="10969200" cy="4759200"/>
          </a:xfrm>
        </p:spPr>
        <p:txBody>
          <a:bodyPr>
            <a:noAutofit/>
          </a:bodyPr>
          <a:p>
            <a:r>
              <a:rPr lang="zh-CN" altLang="en-US">
                <a:latin typeface="Consolas" panose="020B0609020204030204" charset="0"/>
                <a:ea typeface="幼圆" panose="02010509060101010101" charset="-122"/>
              </a:rPr>
              <a:t>单独的没有关联的文件</a:t>
            </a:r>
            <a:r>
              <a:rPr lang="en-US" altLang="zh-CN">
                <a:latin typeface="Consolas" panose="020B0609020204030204" charset="0"/>
                <a:ea typeface="幼圆" panose="02010509060101010101" charset="-122"/>
              </a:rPr>
              <a:t>——</a:t>
            </a:r>
            <a:r>
              <a:rPr lang="zh-CN" altLang="en-US">
                <a:latin typeface="Consolas" panose="020B0609020204030204" charset="0"/>
                <a:ea typeface="幼圆" panose="02010509060101010101" charset="-122"/>
              </a:rPr>
              <a:t>平面文件 flat-files</a:t>
            </a:r>
            <a:endParaRPr lang="zh-CN" altLang="en-US">
              <a:latin typeface="Consolas" panose="020B0609020204030204" charset="0"/>
              <a:ea typeface="幼圆" panose="02010509060101010101" charset="-122"/>
            </a:endParaRPr>
          </a:p>
          <a:p>
            <a:r>
              <a:rPr lang="zh-CN" altLang="en-US">
                <a:latin typeface="Consolas" panose="020B0609020204030204" charset="0"/>
                <a:ea typeface="幼圆" panose="02010509060101010101" charset="-122"/>
              </a:rPr>
              <a:t>数据库是一个组织内被应用程序使用的逻辑相一致的相关数据的集合。</a:t>
            </a:r>
            <a:endParaRPr lang="zh-CN" altLang="en-US">
              <a:latin typeface="Consolas" panose="020B0609020204030204" charset="0"/>
              <a:ea typeface="幼圆" panose="02010509060101010101" charset="-122"/>
            </a:endParaRPr>
          </a:p>
          <a:p>
            <a:r>
              <a:rPr lang="zh-CN" altLang="en-US">
                <a:latin typeface="Consolas" panose="020B0609020204030204" charset="0"/>
                <a:ea typeface="幼圆" panose="02010509060101010101" charset="-122"/>
              </a:rPr>
              <a:t>数据库的优点</a:t>
            </a:r>
            <a:endParaRPr lang="zh-CN" altLang="en-US">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1.冗余较少</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2.避免不一致性，方便修改</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如果相同的信息被存储在多个地方，那么对数据的任何修改需要在数据存储的所有地方进行</a:t>
            </a:r>
            <a:endParaRPr lang="zh-CN" altLang="en-US" sz="1800">
              <a:latin typeface="Consolas" panose="020B0609020204030204" charset="0"/>
              <a:ea typeface="幼圆" panose="02010509060101010101" charset="-122"/>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rPr>
              <a:t>3.效率</a:t>
            </a:r>
            <a:endParaRPr lang="zh-CN" altLang="en-US" sz="1800">
              <a:solidFill>
                <a:schemeClr val="tx1">
                  <a:lumMod val="65000"/>
                  <a:lumOff val="35000"/>
                </a:schemeClr>
              </a:solidFill>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数据库通常比平面文件系统的效率要高得多，因为数据库中一条信息存储在更少的地方。</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4.数据完整性</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数据库系统更容易维护数据的完整性(参见第16章),因为数据信息存储在更少的地方。</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5.机密性</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如果数据是集中存放在一个地方，这就更容易维护信息的机密性。</a:t>
            </a:r>
            <a:endParaRPr lang="zh-CN" altLang="en-US" sz="1800">
              <a:latin typeface="Consolas" panose="020B0609020204030204" charset="0"/>
              <a:ea typeface="幼圆" panose="02010509060101010101" charset="-122"/>
            </a:endParaRPr>
          </a:p>
        </p:txBody>
      </p:sp>
    </p:spTree>
    <p:custDataLst>
      <p:tags r:id="rId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52800" y="113735"/>
            <a:ext cx="10969200" cy="705600"/>
          </a:xfrm>
        </p:spPr>
        <p:txBody>
          <a:bodyPr/>
          <a:p>
            <a:r>
              <a:rPr lang="zh-CN" altLang="en-US"/>
              <a:t>数据库管理系统</a:t>
            </a:r>
            <a:r>
              <a:rPr lang="en-US" altLang="zh-CN"/>
              <a:t>DBMS</a:t>
            </a:r>
            <a:endParaRPr lang="en-US" altLang="zh-CN"/>
          </a:p>
        </p:txBody>
      </p:sp>
      <p:sp>
        <p:nvSpPr>
          <p:cNvPr id="3" name="内容占位符 2"/>
          <p:cNvSpPr/>
          <p:nvPr>
            <p:ph idx="1"/>
          </p:nvPr>
        </p:nvSpPr>
        <p:spPr>
          <a:xfrm>
            <a:off x="201930" y="889635"/>
            <a:ext cx="7834630" cy="1646555"/>
          </a:xfrm>
        </p:spPr>
        <p:txBody>
          <a:bodyPr>
            <a:normAutofit/>
          </a:bodyPr>
          <a:p>
            <a:r>
              <a:rPr lang="zh-CN" altLang="en-US"/>
              <a:t>定义、创建、维护数据库的一种工具。 </a:t>
            </a:r>
            <a:endParaRPr lang="zh-CN" altLang="en-US"/>
          </a:p>
          <a:p>
            <a:r>
              <a:rPr lang="zh-CN" altLang="en-US"/>
              <a:t>DBMS 也允许用户来控制数据库中数据的存取。</a:t>
            </a:r>
            <a:endParaRPr lang="zh-CN" altLang="en-US"/>
          </a:p>
          <a:p>
            <a:r>
              <a:rPr lang="zh-CN" altLang="en-US"/>
              <a:t>数据库管理系统由5部分构成：硬件、软件、数据、 用户和规程</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931545" y="3045460"/>
            <a:ext cx="6280150" cy="2140585"/>
          </a:xfrm>
          <a:prstGeom prst="rect">
            <a:avLst/>
          </a:prstGeom>
        </p:spPr>
      </p:pic>
    </p:spTree>
    <p:custDataLst>
      <p:tags r:id="rId3"/>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194945" y="83820"/>
            <a:ext cx="11321415" cy="6487160"/>
          </a:xfrm>
          <a:prstGeom prst="rect">
            <a:avLst/>
          </a:prstGeom>
          <a:noFill/>
        </p:spPr>
        <p:txBody>
          <a:bodyPr wrap="square" rtlCol="0">
            <a:spAutoFit/>
          </a:bodyPr>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1.硬件</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硬件是指允许物理上存取数据的计算机硬件系统。</a:t>
            </a:r>
            <a:endParaRPr lang="zh-CN" altLang="en-US">
              <a:latin typeface="Consolas" panose="020B0609020204030204" charset="0"/>
              <a:ea typeface="幼圆" panose="02010509060101010101" charset="-122"/>
              <a:cs typeface="Consolas" panose="020B0609020204030204" charset="0"/>
            </a:endParaRPr>
          </a:p>
          <a:p>
            <a:pPr indent="457200">
              <a:lnSpc>
                <a:spcPct val="110000"/>
              </a:lnSpc>
            </a:pPr>
            <a:r>
              <a:rPr lang="zh-CN" altLang="en-US">
                <a:latin typeface="Consolas" panose="020B0609020204030204" charset="0"/>
                <a:ea typeface="幼圆" panose="02010509060101010101" charset="-122"/>
                <a:cs typeface="Consolas" panose="020B0609020204030204" charset="0"/>
              </a:rPr>
              <a:t>例如，用户终端、硬盘、主机和工作站，都被认为是DBMS 的硬件组成部分。</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2.软件</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软件是指允许用户存取、维护和更新物理数据的实际程序。另外，软件工具还可以控制哪些用户可以对数据库中的哪部分数据进行存取。</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3.数据</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数据库中的数据存储在物理存储设备上。数据是独立于软件的一个实体。这种独立使得组织可以在不改变物理数据及其存取方式的情况下，更换所应用的软件。</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4.用户</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我们可以将用户分为两类：最终用户和应用程序。</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(1)最终用户</a:t>
            </a:r>
            <a:endParaRPr lang="zh-CN" altLang="en-US">
              <a:latin typeface="Consolas" panose="020B0609020204030204" charset="0"/>
              <a:ea typeface="幼圆" panose="02010509060101010101" charset="-122"/>
              <a:cs typeface="Consolas" panose="020B0609020204030204" charset="0"/>
            </a:endParaRPr>
          </a:p>
          <a:p>
            <a:pPr indent="457200">
              <a:lnSpc>
                <a:spcPct val="110000"/>
              </a:lnSpc>
            </a:pPr>
            <a:r>
              <a:rPr lang="zh-CN" altLang="en-US">
                <a:latin typeface="Consolas" panose="020B0609020204030204" charset="0"/>
                <a:ea typeface="幼圆" panose="02010509060101010101" charset="-122"/>
                <a:cs typeface="Consolas" panose="020B0609020204030204" charset="0"/>
              </a:rPr>
              <a:t>最终用户指直接从数据库中获取信息的用户。</a:t>
            </a:r>
            <a:endParaRPr lang="zh-CN" altLang="en-US">
              <a:latin typeface="Consolas" panose="020B0609020204030204" charset="0"/>
              <a:ea typeface="幼圆" panose="02010509060101010101" charset="-122"/>
              <a:cs typeface="Consolas" panose="020B0609020204030204" charset="0"/>
            </a:endParaRPr>
          </a:p>
          <a:p>
            <a:pPr indent="457200">
              <a:lnSpc>
                <a:spcPct val="110000"/>
              </a:lnSpc>
            </a:pPr>
            <a:r>
              <a:rPr lang="zh-CN" altLang="en-US">
                <a:latin typeface="Consolas" panose="020B0609020204030204" charset="0"/>
                <a:ea typeface="幼圆" panose="02010509060101010101" charset="-122"/>
                <a:cs typeface="Consolas" panose="020B0609020204030204" charset="0"/>
              </a:rPr>
              <a:t>最终用户又可分为两类：数据库管理员 (DBA)  和普通用户。</a:t>
            </a:r>
            <a:endParaRPr lang="zh-CN" altLang="en-US">
              <a:latin typeface="Consolas" panose="020B0609020204030204" charset="0"/>
              <a:ea typeface="幼圆" panose="02010509060101010101" charset="-122"/>
              <a:cs typeface="Consolas" panose="020B0609020204030204" charset="0"/>
            </a:endParaRPr>
          </a:p>
          <a:p>
            <a:pPr indent="457200">
              <a:lnSpc>
                <a:spcPct val="110000"/>
              </a:lnSpc>
            </a:pPr>
            <a:r>
              <a:rPr lang="zh-CN" altLang="en-US">
                <a:latin typeface="Consolas" panose="020B0609020204030204" charset="0"/>
                <a:ea typeface="幼圆" panose="02010509060101010101" charset="-122"/>
                <a:cs typeface="Consolas" panose="020B0609020204030204" charset="0"/>
              </a:rPr>
              <a:t>数据库管理员拥有最大的权限，可以控制其他用户以及他们对数据库 的存取。</a:t>
            </a:r>
            <a:endParaRPr lang="zh-CN" altLang="en-US">
              <a:latin typeface="Consolas" panose="020B0609020204030204" charset="0"/>
              <a:ea typeface="幼圆" panose="02010509060101010101" charset="-122"/>
              <a:cs typeface="Consolas" panose="020B0609020204030204" charset="0"/>
            </a:endParaRPr>
          </a:p>
          <a:p>
            <a:pPr indent="457200">
              <a:lnSpc>
                <a:spcPct val="110000"/>
              </a:lnSpc>
            </a:pPr>
            <a:r>
              <a:rPr lang="zh-CN" altLang="en-US">
                <a:latin typeface="Consolas" panose="020B0609020204030204" charset="0"/>
                <a:ea typeface="幼圆" panose="02010509060101010101" charset="-122"/>
                <a:cs typeface="Consolas" panose="020B0609020204030204" charset="0"/>
              </a:rPr>
              <a:t>普通用户只能使用部分数据库和有限的存取。</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(2)应用程序</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数据库中数据的其他使用者就是应用程序。</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 应用程序需要存取和处理数据。例如，工资单应用程序就要存取数据库中的数据来产生月底的工资单。</a:t>
            </a:r>
            <a:endParaRPr lang="zh-CN" altLang="en-US">
              <a:latin typeface="Consolas" panose="020B0609020204030204" charset="0"/>
              <a:ea typeface="幼圆" panose="02010509060101010101" charset="-122"/>
              <a:cs typeface="Consolas" panose="020B0609020204030204" charset="0"/>
            </a:endParaRPr>
          </a:p>
          <a:p>
            <a:pPr>
              <a:lnSpc>
                <a:spcPct val="11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5.规程</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a:lnSpc>
                <a:spcPct val="110000"/>
              </a:lnSpc>
            </a:pPr>
            <a:r>
              <a:rPr lang="zh-CN" altLang="en-US">
                <a:latin typeface="Consolas" panose="020B0609020204030204" charset="0"/>
                <a:ea typeface="幼圆" panose="02010509060101010101" charset="-122"/>
                <a:cs typeface="Consolas" panose="020B0609020204030204" charset="0"/>
              </a:rPr>
              <a:t>数据库管理系统的最后一个部分就是必须被明确定义并为数据库用户所遵循的规程或规则的集合。</a:t>
            </a:r>
            <a:endParaRPr lang="zh-CN" altLang="en-US">
              <a:latin typeface="Consolas" panose="020B0609020204030204" charset="0"/>
              <a:ea typeface="幼圆" panose="02010509060101010101" charset="-122"/>
              <a:cs typeface="Consolas" panose="020B0609020204030204" charset="0"/>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进制转换</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数据库体系结构</a:t>
            </a:r>
            <a:endParaRPr lang="zh-CN" altLang="en-US"/>
          </a:p>
        </p:txBody>
      </p:sp>
      <p:sp>
        <p:nvSpPr>
          <p:cNvPr id="3" name="内容占位符 2"/>
          <p:cNvSpPr/>
          <p:nvPr>
            <p:ph idx="1"/>
          </p:nvPr>
        </p:nvSpPr>
        <p:spPr>
          <a:xfrm>
            <a:off x="5369560" y="394335"/>
            <a:ext cx="6513195" cy="6282690"/>
          </a:xfrm>
        </p:spPr>
        <p:txBody>
          <a:bodyPr>
            <a:normAutofit/>
          </a:bodyPr>
          <a:p>
            <a:r>
              <a:rPr lang="zh-CN" altLang="en-US" sz="1800">
                <a:latin typeface="Consolas" panose="020B0609020204030204" charset="0"/>
                <a:ea typeface="幼圆" panose="02010509060101010101" charset="-122"/>
                <a:cs typeface="Consolas" panose="020B0609020204030204" charset="0"/>
              </a:rPr>
              <a:t>美国国家标准协会/标准计划和需求委员会 (ANSI/SPARC) 为数据库管理系统建立了三层体系结构：</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内层、概念层和外层</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内层决定了</a:t>
            </a:r>
            <a:r>
              <a:rPr lang="zh-CN" altLang="en-US" sz="1800" b="1">
                <a:latin typeface="Consolas" panose="020B0609020204030204" charset="0"/>
                <a:ea typeface="幼圆" panose="02010509060101010101" charset="-122"/>
                <a:cs typeface="Consolas" panose="020B0609020204030204" charset="0"/>
              </a:rPr>
              <a:t>数据在存储设备中的实际位置</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内层直接与硬件交互。</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概念层：</a:t>
            </a:r>
            <a:r>
              <a:rPr lang="zh-CN" altLang="en-US" sz="1800">
                <a:latin typeface="Consolas" panose="020B0609020204030204" charset="0"/>
                <a:ea typeface="幼圆" panose="02010509060101010101" charset="-122"/>
                <a:cs typeface="Consolas" panose="020B0609020204030204" charset="0"/>
                <a:sym typeface="+mn-ea"/>
              </a:rPr>
              <a:t>概念层是中介层，让用户不必接触内层</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概念层定义数据的逻辑视图。在该层中定义了数据模式。</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数据库管理系统的</a:t>
            </a:r>
            <a:r>
              <a:rPr lang="zh-CN" altLang="en-US" sz="1800" b="1">
                <a:latin typeface="Consolas" panose="020B0609020204030204" charset="0"/>
                <a:ea typeface="幼圆" panose="02010509060101010101" charset="-122"/>
                <a:cs typeface="Consolas" panose="020B0609020204030204" charset="0"/>
              </a:rPr>
              <a:t>主要功能(如查询)都在该层</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外层直接与用户(最终用户或应用程序)交互。</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它将来自概念层的数据转化为用户所熟悉的格式和视图。</a:t>
            </a:r>
            <a:endParaRPr lang="zh-CN" altLang="en-US" sz="1800">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485775" y="1546225"/>
            <a:ext cx="4281170" cy="3607435"/>
          </a:xfrm>
          <a:prstGeom prst="rect">
            <a:avLst/>
          </a:prstGeom>
        </p:spPr>
      </p:pic>
    </p:spTree>
    <p:custDataLst>
      <p:tags r:id="rId3"/>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21990" y="165805"/>
            <a:ext cx="10969200" cy="705600"/>
          </a:xfrm>
        </p:spPr>
        <p:txBody>
          <a:bodyPr/>
          <a:p>
            <a:r>
              <a:rPr lang="zh-CN" altLang="en-US"/>
              <a:t>数据库模型</a:t>
            </a:r>
            <a:endParaRPr lang="zh-CN" altLang="en-US"/>
          </a:p>
        </p:txBody>
      </p:sp>
      <p:sp>
        <p:nvSpPr>
          <p:cNvPr id="3" name="内容占位符 2"/>
          <p:cNvSpPr/>
          <p:nvPr>
            <p:ph idx="1"/>
          </p:nvPr>
        </p:nvSpPr>
        <p:spPr>
          <a:xfrm>
            <a:off x="238125" y="871220"/>
            <a:ext cx="6106160" cy="5767705"/>
          </a:xfrm>
        </p:spPr>
        <p:txBody>
          <a:bodyPr/>
          <a:p>
            <a:r>
              <a:rPr lang="zh-CN" altLang="en-US"/>
              <a:t>数据库模型定义了数据的逻辑设计，它也描述了不同数据之间的联系。</a:t>
            </a:r>
            <a:endParaRPr lang="zh-CN" altLang="en-US"/>
          </a:p>
          <a:p>
            <a:r>
              <a:rPr lang="zh-CN" altLang="en-US"/>
              <a:t>在数据库设计发展史中，曾使用过三种数据库模型：层次模型、网状模型和关系模型。</a:t>
            </a:r>
            <a:endParaRPr lang="zh-CN" altLang="en-US"/>
          </a:p>
          <a:p>
            <a:r>
              <a:rPr lang="zh-CN" altLang="en-US"/>
              <a:t>层次模型Hierarchical database model：已过时。（类似于目录：有节点，根，双亲）</a:t>
            </a:r>
            <a:endParaRPr lang="zh-CN" altLang="en-US"/>
          </a:p>
          <a:p>
            <a:r>
              <a:rPr lang="zh-CN" altLang="en-US"/>
              <a:t>网状模型Network database model：已过时。</a:t>
            </a:r>
            <a:endParaRPr lang="zh-CN" altLang="en-US"/>
          </a:p>
          <a:p>
            <a:r>
              <a:rPr lang="zh-CN" altLang="en-US"/>
              <a:t>关系模型（Relational database model）：关系模型中，数据组织成称为关系的二维表，</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6635115" y="240030"/>
            <a:ext cx="5363210" cy="148463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795135" y="2273935"/>
            <a:ext cx="5351780" cy="155511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6910070" y="3960495"/>
            <a:ext cx="5027295" cy="2792730"/>
          </a:xfrm>
          <a:prstGeom prst="rect">
            <a:avLst/>
          </a:prstGeom>
        </p:spPr>
      </p:pic>
    </p:spTree>
    <p:custDataLst>
      <p:tags r:id="rId7"/>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关系型数据库</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5812155" y="495935"/>
            <a:ext cx="6025515" cy="2367915"/>
          </a:xfrm>
          <a:prstGeom prst="rect">
            <a:avLst/>
          </a:prstGeom>
        </p:spPr>
      </p:pic>
      <p:sp>
        <p:nvSpPr>
          <p:cNvPr id="2" name="标题 1"/>
          <p:cNvSpPr/>
          <p:nvPr>
            <p:ph type="title"/>
          </p:nvPr>
        </p:nvSpPr>
        <p:spPr/>
        <p:txBody>
          <a:bodyPr/>
          <a:p>
            <a:r>
              <a:rPr lang="zh-CN" altLang="en-US"/>
              <a:t>关系型数据库</a:t>
            </a:r>
            <a:endParaRPr lang="zh-CN" altLang="en-US"/>
          </a:p>
        </p:txBody>
      </p:sp>
      <p:sp>
        <p:nvSpPr>
          <p:cNvPr id="3" name="内容占位符 2"/>
          <p:cNvSpPr/>
          <p:nvPr>
            <p:ph idx="1"/>
          </p:nvPr>
        </p:nvSpPr>
        <p:spPr>
          <a:xfrm>
            <a:off x="252730" y="1490345"/>
            <a:ext cx="6563995" cy="4759325"/>
          </a:xfrm>
        </p:spPr>
        <p:txBody>
          <a:bodyPr>
            <a:noAutofit/>
          </a:bodyPr>
          <a:p>
            <a:r>
              <a:rPr lang="zh-CN" altLang="en-US">
                <a:latin typeface="Consolas" panose="020B0609020204030204" charset="0"/>
                <a:ea typeface="幼圆" panose="02010509060101010101" charset="-122"/>
                <a:cs typeface="幼圆" panose="02010509060101010101" charset="-122"/>
              </a:rPr>
              <a:t>在关系数据库管理系统 (ROBMS)中，数据是通过关系的集合来表示的。</a:t>
            </a:r>
            <a:endParaRPr lang="zh-CN" altLang="en-US">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rPr>
              <a:t>数据的外部视图就是关系或表的集合</a:t>
            </a:r>
            <a:endParaRPr lang="zh-CN" altLang="en-US">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rPr>
              <a:t>数据的物理存储与数据的逻辑组织的方式没有关系。</a:t>
            </a:r>
            <a:endParaRPr lang="zh-CN" altLang="en-US">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rPr>
              <a:t>关系型数据库特征：</a:t>
            </a:r>
            <a:endParaRPr lang="zh-CN" altLang="en-US">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每一种关系都有唯一名称</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属性：关系中的每一列都称为属性，属性在表中是列的头</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元组（</a:t>
            </a:r>
            <a:r>
              <a:rPr lang="en-US" altLang="zh-CN" sz="1800">
                <a:latin typeface="Consolas" panose="020B0609020204030204" charset="0"/>
                <a:ea typeface="幼圆" panose="02010509060101010101" charset="-122"/>
                <a:cs typeface="Consolas" panose="020B0609020204030204" charset="0"/>
              </a:rPr>
              <a:t>turples</a:t>
            </a:r>
            <a:r>
              <a:rPr lang="zh-CN" altLang="en-US" sz="1800">
                <a:latin typeface="Consolas" panose="020B0609020204030204" charset="0"/>
                <a:ea typeface="幼圆" panose="02010509060101010101" charset="-122"/>
                <a:cs typeface="幼圆" panose="02010509060101010101" charset="-122"/>
              </a:rPr>
              <a:t>）：关系中的行叫做元组。元组定义了一组属性值。关系中元组的个数叫做关系 的基数。 当增加或减少元组时，关系的基数就会改变。这就实现了动态数据库。</a:t>
            </a:r>
            <a:endParaRPr lang="zh-CN" altLang="en-US" sz="1800">
              <a:latin typeface="Consolas" panose="020B0609020204030204" charset="0"/>
              <a:ea typeface="幼圆" panose="02010509060101010101" charset="-122"/>
              <a:cs typeface="幼圆" panose="02010509060101010101" charset="-122"/>
            </a:endParaRPr>
          </a:p>
        </p:txBody>
      </p:sp>
    </p:spTree>
    <p:custDataLst>
      <p:tags r:id="rId3"/>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SQL</a:t>
            </a:r>
            <a:r>
              <a:rPr lang="zh-CN" altLang="en-US"/>
              <a:t>语句举例</a:t>
            </a:r>
            <a:endParaRPr lang="zh-CN" altLang="en-US"/>
          </a:p>
        </p:txBody>
      </p:sp>
      <p:sp>
        <p:nvSpPr>
          <p:cNvPr id="3" name="内容占位符 2"/>
          <p:cNvSpPr/>
          <p:nvPr>
            <p:ph idx="1"/>
          </p:nvPr>
        </p:nvSpPr>
        <p:spPr/>
        <p:txBody>
          <a:bodyPr/>
          <a:p>
            <a:r>
              <a:rPr lang="zh-CN" altLang="en-US"/>
              <a:t>结构化查询语言 (SQL)是美国国标协会 (ANSI)和国际标准组织 (ISO) 用于关系数据库上的标准化语言。</a:t>
            </a:r>
            <a:r>
              <a:rPr lang="zh-CN" altLang="en-US">
                <a:sym typeface="+mn-ea"/>
              </a:rPr>
              <a:t>结构化查询语言于1979年首次被 Oracle公司实现。之后 有了更多的新版本。</a:t>
            </a:r>
            <a:endParaRPr lang="zh-CN" altLang="en-US"/>
          </a:p>
          <a:p>
            <a:r>
              <a:rPr lang="zh-CN" altLang="en-US"/>
              <a:t>这是一种描述性(不是过程化)的语言</a:t>
            </a:r>
            <a:endParaRPr lang="zh-CN" altLang="en-US"/>
          </a:p>
          <a:p>
            <a:r>
              <a:rPr lang="zh-CN" altLang="en-US"/>
              <a:t>具体的语言见</a:t>
            </a:r>
            <a:r>
              <a:rPr lang="en-US" altLang="zh-CN"/>
              <a:t>SQL</a:t>
            </a:r>
            <a:r>
              <a:rPr lang="zh-CN" altLang="en-US"/>
              <a:t>笔记</a:t>
            </a:r>
            <a:endParaRPr lang="zh-CN" altLang="en-US"/>
          </a:p>
          <a:p>
            <a:endParaRPr lang="zh-CN" altLang="en-US"/>
          </a:p>
        </p:txBody>
      </p:sp>
    </p:spTree>
    <p:custDataLst>
      <p:tags r:id="rId1"/>
    </p:custData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4458970" y="542290"/>
            <a:ext cx="7206615" cy="3407410"/>
          </a:xfrm>
          <a:prstGeom prst="rect">
            <a:avLst/>
          </a:prstGeom>
        </p:spPr>
      </p:pic>
      <p:sp>
        <p:nvSpPr>
          <p:cNvPr id="2" name="标题 1"/>
          <p:cNvSpPr/>
          <p:nvPr>
            <p:ph type="title"/>
          </p:nvPr>
        </p:nvSpPr>
        <p:spPr/>
        <p:txBody>
          <a:bodyPr/>
          <a:p>
            <a:r>
              <a:rPr lang="zh-CN" altLang="en-US"/>
              <a:t>数据库设计</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cs typeface="Consolas" panose="020B0609020204030204" charset="0"/>
              </a:rPr>
              <a:t>详见</a:t>
            </a:r>
            <a:r>
              <a:rPr lang="en-US" altLang="zh-CN" sz="1800">
                <a:latin typeface="Consolas" panose="020B0609020204030204" charset="0"/>
                <a:ea typeface="幼圆" panose="02010509060101010101" charset="-122"/>
                <a:cs typeface="Consolas" panose="020B0609020204030204" charset="0"/>
              </a:rPr>
              <a:t>sql</a:t>
            </a:r>
            <a:r>
              <a:rPr lang="zh-CN" altLang="en-US" sz="1800">
                <a:latin typeface="Consolas" panose="020B0609020204030204" charset="0"/>
                <a:ea typeface="幼圆" panose="02010509060101010101" charset="-122"/>
                <a:cs typeface="Consolas" panose="020B0609020204030204" charset="0"/>
              </a:rPr>
              <a:t>笔记</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重点：</a:t>
            </a:r>
            <a:r>
              <a:rPr lang="en-US" altLang="zh-CN" sz="1800">
                <a:latin typeface="Consolas" panose="020B0609020204030204" charset="0"/>
                <a:ea typeface="幼圆" panose="02010509060101010101" charset="-122"/>
                <a:cs typeface="Consolas" panose="020B0609020204030204" charset="0"/>
              </a:rPr>
              <a:t>E-R</a:t>
            </a:r>
            <a:r>
              <a:rPr lang="zh-CN" altLang="en-US" sz="1800">
                <a:latin typeface="Consolas" panose="020B0609020204030204" charset="0"/>
                <a:ea typeface="幼圆" panose="02010509060101010101" charset="-122"/>
                <a:cs typeface="Consolas" panose="020B0609020204030204" charset="0"/>
              </a:rPr>
              <a:t>图</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矩形表示实体集。</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椭圆形表示属性。</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菱形表示关系集。</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线连接属性和实体以及连接实体集和关系集。</a:t>
            </a:r>
            <a:endParaRPr lang="zh-CN" altLang="en-US" sz="1800">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数据库规范化</a:t>
            </a:r>
            <a:endParaRPr lang="zh-CN" altLang="en-US"/>
          </a:p>
        </p:txBody>
      </p:sp>
      <p:sp>
        <p:nvSpPr>
          <p:cNvPr id="3" name="内容占位符 2"/>
          <p:cNvSpPr/>
          <p:nvPr>
            <p:ph idx="1"/>
          </p:nvPr>
        </p:nvSpPr>
        <p:spPr/>
        <p:txBody>
          <a:bodyPr/>
          <a:p>
            <a:r>
              <a:rPr lang="zh-CN" altLang="en-US"/>
              <a:t>详见</a:t>
            </a:r>
            <a:r>
              <a:rPr lang="en-US" altLang="zh-CN"/>
              <a:t>sql</a:t>
            </a:r>
            <a:r>
              <a:rPr lang="zh-CN" altLang="en-US"/>
              <a:t>笔记</a:t>
            </a:r>
            <a:endParaRPr lang="zh-CN" altLang="en-US"/>
          </a:p>
        </p:txBody>
      </p:sp>
    </p:spTree>
    <p:custDataLst>
      <p:tags r:id="rId1"/>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其他数据库模型</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74390" y="209620"/>
            <a:ext cx="10969200" cy="705600"/>
          </a:xfrm>
        </p:spPr>
        <p:txBody>
          <a:bodyPr/>
          <a:p>
            <a:r>
              <a:rPr lang="zh-CN" altLang="en-US"/>
              <a:t>分布式数据库</a:t>
            </a:r>
            <a:endParaRPr lang="zh-CN" altLang="en-US"/>
          </a:p>
        </p:txBody>
      </p:sp>
      <p:sp>
        <p:nvSpPr>
          <p:cNvPr id="3" name="内容占位符 2"/>
          <p:cNvSpPr/>
          <p:nvPr>
            <p:ph idx="1"/>
          </p:nvPr>
        </p:nvSpPr>
        <p:spPr>
          <a:xfrm>
            <a:off x="274320" y="1062355"/>
            <a:ext cx="11577955" cy="5643880"/>
          </a:xfrm>
        </p:spPr>
        <p:txBody>
          <a:bodyPr>
            <a:noAutofit/>
          </a:bodyPr>
          <a:p>
            <a:r>
              <a:rPr lang="zh-CN" altLang="en-US">
                <a:latin typeface="Consolas" panose="020B0609020204030204" charset="0"/>
                <a:ea typeface="幼圆" panose="02010509060101010101" charset="-122"/>
                <a:cs typeface="幼圆" panose="02010509060101010101" charset="-122"/>
              </a:rPr>
              <a:t>分布式数据库：其中的数据存储在一些通过因特网(或一些私有的广域网)通信的计算机上。每台计算机(或者站点)拥有部分或全部数据库。</a:t>
            </a:r>
            <a:endParaRPr lang="zh-CN" altLang="en-US">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rPr>
              <a:t>1.不完全的分布式数据库</a:t>
            </a:r>
            <a:endParaRPr lang="zh-CN" altLang="en-US">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在不完全的分布式数据库中，数据是本地化的。</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本地使用的数据存储在相应的站点上。但是，这并不意味着一个站点不能访问存储在其他站点的数据。</a:t>
            </a:r>
            <a:endParaRPr lang="zh-CN" altLang="en-US" sz="1800">
              <a:latin typeface="Consolas" panose="020B0609020204030204" charset="0"/>
              <a:ea typeface="幼圆" panose="02010509060101010101" charset="-122"/>
              <a:cs typeface="幼圆" panose="02010509060101010101" charset="-122"/>
            </a:endParaRPr>
          </a:p>
          <a:p>
            <a:pPr lvl="2"/>
            <a:r>
              <a:rPr lang="zh-CN" altLang="en-US" sz="1800">
                <a:latin typeface="Consolas" panose="020B0609020204030204" charset="0"/>
                <a:ea typeface="幼圆" panose="02010509060101010101" charset="-122"/>
                <a:cs typeface="幼圆" panose="02010509060101010101" charset="-122"/>
              </a:rPr>
              <a:t>访问大部分情况下是本地的，但偶尔又是全局的。</a:t>
            </a:r>
            <a:endParaRPr lang="zh-CN" altLang="en-US" sz="1800">
              <a:latin typeface="Consolas" panose="020B0609020204030204" charset="0"/>
              <a:ea typeface="幼圆" panose="02010509060101010101" charset="-122"/>
              <a:cs typeface="幼圆" panose="02010509060101010101" charset="-122"/>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幼圆" panose="02010509060101010101" charset="-122"/>
              </a:rPr>
              <a:t>虽然站点对存储的本地数据具有完全控制权，但是通过因特网或广域网，还存在一个全局的控制。</a:t>
            </a:r>
            <a:endParaRPr lang="zh-CN" altLang="en-US" sz="1800">
              <a:solidFill>
                <a:schemeClr val="tx1">
                  <a:lumMod val="65000"/>
                  <a:lumOff val="35000"/>
                </a:schemeClr>
              </a:solidFill>
              <a:latin typeface="Consolas" panose="020B0609020204030204" charset="0"/>
              <a:ea typeface="幼圆" panose="02010509060101010101" charset="-122"/>
              <a:cs typeface="幼圆" panose="02010509060101010101" charset="-122"/>
            </a:endParaRPr>
          </a:p>
          <a:p>
            <a:pPr lvl="2"/>
            <a:r>
              <a:rPr lang="zh-CN" altLang="en-US" sz="1800">
                <a:latin typeface="Consolas" panose="020B0609020204030204" charset="0"/>
                <a:ea typeface="幼圆" panose="02010509060101010101" charset="-122"/>
                <a:cs typeface="幼圆" panose="02010509060101010101" charset="-122"/>
              </a:rPr>
              <a:t>例如， 一个医药公司在许多城市拥有多个站点，每个站点有一个数据库，存储着自己的雇员信息。但是中心人事部门能控制所有的数据库。</a:t>
            </a:r>
            <a:endParaRPr lang="zh-CN" altLang="en-US" sz="1800">
              <a:latin typeface="Consolas" panose="020B0609020204030204" charset="0"/>
              <a:ea typeface="幼圆" panose="02010509060101010101" charset="-122"/>
              <a:cs typeface="幼圆" panose="02010509060101010101" charset="-122"/>
            </a:endParaRPr>
          </a:p>
          <a:p>
            <a:pPr marL="457200" lvl="1" indent="0">
              <a:buNone/>
            </a:pPr>
            <a:r>
              <a:rPr lang="en-US" altLang="zh-CN" sz="1800">
                <a:latin typeface="Consolas" panose="020B0609020204030204" charset="0"/>
                <a:ea typeface="幼圆" panose="02010509060101010101" charset="-122"/>
                <a:cs typeface="幼圆" panose="02010509060101010101" charset="-122"/>
              </a:rPr>
              <a:t>	</a:t>
            </a:r>
            <a:endParaRPr lang="zh-CN" altLang="en-US" sz="1800">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rPr>
              <a:t>2.复制式的分布式数据库</a:t>
            </a:r>
            <a:endParaRPr lang="zh-CN" altLang="en-US">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sym typeface="+mn-ea"/>
              </a:rPr>
              <a:t>在复制式的分布式数据库中，每个站点都有其他站点的一个完全副本。对一个站点数据 的修改将会在其他站点的副本数据上重复。</a:t>
            </a:r>
            <a:endParaRPr lang="zh-CN" altLang="en-US" sz="1800">
              <a:latin typeface="Consolas" panose="020B0609020204030204" charset="0"/>
              <a:ea typeface="幼圆" panose="02010509060101010101" charset="-122"/>
              <a:cs typeface="幼圆" panose="02010509060101010101" charset="-122"/>
              <a:sym typeface="+mn-ea"/>
            </a:endParaRPr>
          </a:p>
          <a:p>
            <a:pPr lvl="1"/>
            <a:r>
              <a:rPr lang="zh-CN" altLang="en-US" sz="1800">
                <a:latin typeface="Consolas" panose="020B0609020204030204" charset="0"/>
                <a:ea typeface="幼圆" panose="02010509060101010101" charset="-122"/>
                <a:cs typeface="幼圆" panose="02010509060101010101" charset="-122"/>
                <a:sym typeface="+mn-ea"/>
              </a:rPr>
              <a:t>数据库的安全性就得到了加强。如果系统的一个站点出了问题，用户可访问其他站点的数据。</a:t>
            </a:r>
            <a:endParaRPr lang="zh-CN" altLang="en-US" sz="1800">
              <a:latin typeface="Consolas" panose="020B0609020204030204" charset="0"/>
              <a:ea typeface="幼圆" panose="02010509060101010101" charset="-122"/>
              <a:cs typeface="幼圆" panose="02010509060101010101" charset="-122"/>
              <a:sym typeface="+mn-ea"/>
            </a:endParaRPr>
          </a:p>
        </p:txBody>
      </p:sp>
    </p:spTree>
    <p:custDataLst>
      <p:tags r:id="rId1"/>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470605" y="419805"/>
            <a:ext cx="10969200" cy="705600"/>
          </a:xfrm>
        </p:spPr>
        <p:txBody>
          <a:bodyPr/>
          <a:p>
            <a:r>
              <a:rPr lang="zh-CN" altLang="en-US"/>
              <a:t>面向对象数据库</a:t>
            </a:r>
            <a:endParaRPr lang="zh-CN" altLang="en-US"/>
          </a:p>
        </p:txBody>
      </p:sp>
      <p:sp>
        <p:nvSpPr>
          <p:cNvPr id="3" name="内容占位符 2"/>
          <p:cNvSpPr/>
          <p:nvPr>
            <p:ph idx="1"/>
          </p:nvPr>
        </p:nvSpPr>
        <p:spPr>
          <a:xfrm>
            <a:off x="208915" y="1273810"/>
            <a:ext cx="11639550" cy="5396230"/>
          </a:xfrm>
        </p:spPr>
        <p:txBody>
          <a:bodyPr>
            <a:normAutofit/>
          </a:bodyPr>
          <a:p>
            <a:r>
              <a:rPr lang="zh-CN" altLang="en-US" sz="1800">
                <a:latin typeface="Consolas" panose="020B0609020204030204" charset="0"/>
                <a:ea typeface="幼圆" panose="02010509060101010101" charset="-122"/>
              </a:rPr>
              <a:t>关系数据库视图基于该关系数据库的本性(元组和属性)。</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关系数据库中最小的数据集合就是一个元组与一个属性列的交集。</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但今天，很多应用程序要求以另一种形式看待数据。比如把数据看成结构（</a:t>
            </a:r>
            <a:r>
              <a:rPr lang="en-US" altLang="zh-CN" sz="1800">
                <a:latin typeface="Consolas" panose="020B0609020204030204" charset="0"/>
                <a:ea typeface="幼圆" panose="02010509060101010101" charset="-122"/>
              </a:rPr>
              <a:t>e.g.</a:t>
            </a:r>
            <a:r>
              <a:rPr lang="zh-CN" altLang="en-US" sz="1800">
                <a:latin typeface="Consolas" panose="020B0609020204030204" charset="0"/>
                <a:ea typeface="幼圆" panose="02010509060101010101" charset="-122"/>
              </a:rPr>
              <a:t>由域构成的记录</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面向对象数据库在试图保留关系模型优点的同时允许应用存取结构化数据。</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在面向对象数据库中，定义了对象和它们的关系。</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每一个对象可以具有属性并以域的形式表达。</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例如在某个组织中，可以定义对象类型，如雇员、部门和客户。雇员类可以定义一个雇 员对象的属性(名、姓、社会保险号、薪水等)以及如何存取它们。部门对象可以定义部门 的属性以及如何存取它们。另外，数据库还可以建立雇员与部门间的关系(一个雇员在一个 部门工作)。</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面向对象数据的</a:t>
            </a:r>
            <a:r>
              <a:rPr lang="zh-CN" altLang="en-US" sz="1800" b="1">
                <a:solidFill>
                  <a:srgbClr val="FF0000"/>
                </a:solidFill>
                <a:latin typeface="Consolas" panose="020B0609020204030204" charset="0"/>
                <a:ea typeface="幼圆" panose="02010509060101010101" charset="-122"/>
              </a:rPr>
              <a:t>查询语言是XML(Extensible Markup Language)</a:t>
            </a:r>
            <a:r>
              <a:rPr lang="zh-CN" altLang="en-US" sz="1800">
                <a:latin typeface="Consolas" panose="020B0609020204030204" charset="0"/>
                <a:ea typeface="幼圆" panose="02010509060101010101" charset="-122"/>
              </a:rPr>
              <a:t>。 正如我们在 第6章中所讨论的，起初XML  是用来给文本文档增加标记信息的，但它还应用于数据库查 询语言。 XML  能用嵌套结构表示数据。</a:t>
            </a:r>
            <a:endParaRPr lang="zh-CN" altLang="en-US" sz="1800">
              <a:latin typeface="Consolas" panose="020B0609020204030204" charset="0"/>
              <a:ea typeface="幼圆" panose="02010509060101010101"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多少位够用</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rPr>
              <a:t>在源系统</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源进制中，显示的最大数量，目标系统中的最小数量必须能满足</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什么意思？</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存储一个最大</a:t>
            </a:r>
            <a:r>
              <a:rPr lang="en-US" altLang="zh-CN" sz="1800">
                <a:latin typeface="Consolas" panose="020B0609020204030204" charset="0"/>
                <a:ea typeface="幼圆" panose="02010509060101010101" charset="-122"/>
              </a:rPr>
              <a:t>2</a:t>
            </a:r>
            <a:r>
              <a:rPr lang="zh-CN" altLang="en-US" sz="1800">
                <a:latin typeface="Consolas" panose="020B0609020204030204" charset="0"/>
                <a:ea typeface="幼圆" panose="02010509060101010101" charset="-122"/>
              </a:rPr>
              <a:t>个数码的十进制数，二进制数码最小数是多少</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最少需要多少位？</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两个数位的十进制数最大值式（</a:t>
            </a:r>
            <a:r>
              <a:rPr lang="en-US" altLang="zh-CN" sz="1800">
                <a:latin typeface="Consolas" panose="020B0609020204030204" charset="0"/>
                <a:ea typeface="幼圆" panose="02010509060101010101" charset="-122"/>
                <a:cs typeface="幼圆" panose="02010509060101010101" charset="-122"/>
              </a:rPr>
              <a:t>99</a:t>
            </a:r>
            <a:r>
              <a:rPr lang="zh-CN" altLang="en-US" sz="1800">
                <a:latin typeface="Consolas" panose="020B0609020204030204" charset="0"/>
                <a:ea typeface="幼圆" panose="02010509060101010101" charset="-122"/>
                <a:cs typeface="幼圆" panose="02010509060101010101" charset="-122"/>
              </a:rPr>
              <a:t>）</a:t>
            </a:r>
            <a:r>
              <a:rPr lang="en-US" altLang="zh-CN" sz="1800" baseline="-25000">
                <a:solidFill>
                  <a:srgbClr val="595959"/>
                </a:solidFill>
                <a:uFillTx/>
                <a:latin typeface="Consolas" panose="020B0609020204030204" charset="0"/>
                <a:ea typeface="幼圆" panose="02010509060101010101" charset="-122"/>
                <a:cs typeface="幼圆" panose="02010509060101010101" charset="-122"/>
              </a:rPr>
              <a:t>10</a:t>
            </a:r>
            <a:endParaRPr lang="en-US" altLang="zh-CN" sz="1800" baseline="-25000">
              <a:solidFill>
                <a:srgbClr val="595959"/>
              </a:solidFill>
              <a:uFillTx/>
              <a:latin typeface="Consolas" panose="020B0609020204030204" charset="0"/>
              <a:ea typeface="幼圆" panose="02010509060101010101" charset="-122"/>
              <a:cs typeface="幼圆" panose="02010509060101010101" charset="-122"/>
            </a:endParaRPr>
          </a:p>
          <a:p>
            <a:pPr lvl="1"/>
            <a:r>
              <a:rPr lang="en-US" altLang="zh-CN" sz="1800">
                <a:solidFill>
                  <a:srgbClr val="595959"/>
                </a:solidFill>
                <a:uFillTx/>
                <a:latin typeface="Consolas" panose="020B0609020204030204" charset="0"/>
                <a:ea typeface="幼圆" panose="02010509060101010101" charset="-122"/>
                <a:cs typeface="幼圆" panose="02010509060101010101" charset="-122"/>
              </a:rPr>
              <a:t>2</a:t>
            </a:r>
            <a:r>
              <a:rPr lang="en-US" altLang="zh-CN" sz="1800" baseline="30000">
                <a:solidFill>
                  <a:srgbClr val="595959"/>
                </a:solidFill>
                <a:uFillTx/>
                <a:latin typeface="Consolas" panose="020B0609020204030204" charset="0"/>
                <a:ea typeface="幼圆" panose="02010509060101010101" charset="-122"/>
                <a:cs typeface="幼圆" panose="02010509060101010101" charset="-122"/>
              </a:rPr>
              <a:t>7</a:t>
            </a:r>
            <a:r>
              <a:rPr lang="en-US" altLang="zh-CN" sz="1800">
                <a:solidFill>
                  <a:srgbClr val="595959"/>
                </a:solidFill>
                <a:uFillTx/>
                <a:latin typeface="Consolas" panose="020B0609020204030204" charset="0"/>
                <a:ea typeface="幼圆" panose="02010509060101010101" charset="-122"/>
                <a:cs typeface="幼圆" panose="02010509060101010101" charset="-122"/>
              </a:rPr>
              <a:t>=128</a:t>
            </a:r>
            <a:r>
              <a:rPr lang="zh-CN" altLang="en-US" sz="1800">
                <a:solidFill>
                  <a:srgbClr val="595959"/>
                </a:solidFill>
                <a:uFillTx/>
                <a:latin typeface="Consolas" panose="020B0609020204030204" charset="0"/>
                <a:ea typeface="幼圆" panose="02010509060101010101" charset="-122"/>
                <a:cs typeface="幼圆" panose="02010509060101010101" charset="-122"/>
              </a:rPr>
              <a:t>可以</a:t>
            </a:r>
            <a:r>
              <a:rPr lang="en-US" altLang="zh-CN" sz="1800">
                <a:solidFill>
                  <a:srgbClr val="595959"/>
                </a:solidFill>
                <a:uFillTx/>
                <a:latin typeface="Consolas" panose="020B0609020204030204" charset="0"/>
                <a:ea typeface="幼圆" panose="02010509060101010101" charset="-122"/>
                <a:cs typeface="幼圆" panose="02010509060101010101" charset="-122"/>
              </a:rPr>
              <a:t>cover</a:t>
            </a:r>
            <a:endParaRPr lang="en-US" altLang="zh-CN" sz="1800">
              <a:solidFill>
                <a:srgbClr val="595959"/>
              </a:solidFill>
              <a:uFillTx/>
              <a:latin typeface="Consolas" panose="020B0609020204030204" charset="0"/>
              <a:ea typeface="幼圆" panose="02010509060101010101" charset="-122"/>
              <a:cs typeface="幼圆" panose="02010509060101010101" charset="-122"/>
            </a:endParaRPr>
          </a:p>
          <a:p>
            <a:pPr lvl="1"/>
            <a:r>
              <a:rPr lang="zh-CN" altLang="en-US" sz="1800">
                <a:solidFill>
                  <a:srgbClr val="595959"/>
                </a:solidFill>
                <a:uFillTx/>
                <a:latin typeface="Consolas" panose="020B0609020204030204" charset="0"/>
                <a:ea typeface="幼圆" panose="02010509060101010101" charset="-122"/>
                <a:cs typeface="幼圆" panose="02010509060101010101" charset="-122"/>
              </a:rPr>
              <a:t>最少要</a:t>
            </a:r>
            <a:r>
              <a:rPr lang="en-US" altLang="zh-CN" sz="1800">
                <a:solidFill>
                  <a:srgbClr val="595959"/>
                </a:solidFill>
                <a:uFillTx/>
                <a:latin typeface="Consolas" panose="020B0609020204030204" charset="0"/>
                <a:ea typeface="幼圆" panose="02010509060101010101" charset="-122"/>
                <a:cs typeface="幼圆" panose="02010509060101010101" charset="-122"/>
              </a:rPr>
              <a:t>7</a:t>
            </a:r>
            <a:r>
              <a:rPr lang="zh-CN" altLang="en-US" sz="1800">
                <a:solidFill>
                  <a:srgbClr val="595959"/>
                </a:solidFill>
                <a:uFillTx/>
                <a:latin typeface="Consolas" panose="020B0609020204030204" charset="0"/>
                <a:ea typeface="幼圆" panose="02010509060101010101" charset="-122"/>
                <a:cs typeface="幼圆" panose="02010509060101010101" charset="-122"/>
              </a:rPr>
              <a:t>位</a:t>
            </a:r>
            <a:endParaRPr lang="zh-CN" altLang="en-US" sz="1800">
              <a:solidFill>
                <a:srgbClr val="595959"/>
              </a:solidFill>
              <a:uFillTx/>
              <a:latin typeface="Consolas" panose="020B0609020204030204" charset="0"/>
              <a:ea typeface="幼圆" panose="02010509060101010101" charset="-122"/>
              <a:cs typeface="幼圆" panose="02010509060101010101" charset="-122"/>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46120" y="165170"/>
            <a:ext cx="10969200" cy="705600"/>
          </a:xfrm>
        </p:spPr>
        <p:txBody>
          <a:bodyPr/>
          <a:p>
            <a:r>
              <a:rPr lang="en-US" altLang="zh-CN"/>
              <a:t>2</a:t>
            </a:r>
            <a:r>
              <a:rPr lang="zh-CN" altLang="en-US"/>
              <a:t>，</a:t>
            </a:r>
            <a:r>
              <a:rPr lang="en-US" altLang="zh-CN"/>
              <a:t>16</a:t>
            </a:r>
            <a:r>
              <a:rPr lang="zh-CN" altLang="en-US"/>
              <a:t>，</a:t>
            </a:r>
            <a:r>
              <a:rPr lang="en-US" altLang="zh-CN"/>
              <a:t>8</a:t>
            </a:r>
            <a:r>
              <a:rPr lang="zh-CN" altLang="en-US"/>
              <a:t>转</a:t>
            </a:r>
            <a:r>
              <a:rPr lang="en-US" altLang="zh-CN"/>
              <a:t>10</a:t>
            </a:r>
            <a:endParaRPr lang="en-US" altLang="zh-CN"/>
          </a:p>
        </p:txBody>
      </p:sp>
      <p:sp>
        <p:nvSpPr>
          <p:cNvPr id="3" name="内容占位符 2"/>
          <p:cNvSpPr/>
          <p:nvPr>
            <p:ph idx="1"/>
          </p:nvPr>
        </p:nvSpPr>
        <p:spPr>
          <a:xfrm>
            <a:off x="245815" y="984940"/>
            <a:ext cx="10969200" cy="4759200"/>
          </a:xfrm>
        </p:spPr>
        <p:txBody>
          <a:bodyPr/>
          <a:p>
            <a:pPr>
              <a:lnSpc>
                <a:spcPct val="130000"/>
              </a:lnSpc>
            </a:pPr>
            <a:r>
              <a:rPr lang="zh-CN" altLang="en-US" u="none">
                <a:solidFill>
                  <a:srgbClr val="595959"/>
                </a:solidFill>
              </a:rPr>
              <a:t>其实就是刚才的方法</a:t>
            </a:r>
            <a:endParaRPr lang="zh-CN" altLang="en-US" u="none">
              <a:solidFill>
                <a:srgbClr val="595959"/>
              </a:solidFill>
            </a:endParaRPr>
          </a:p>
          <a:p>
            <a:pPr>
              <a:lnSpc>
                <a:spcPct val="130000"/>
              </a:lnSpc>
            </a:pPr>
            <a:r>
              <a:rPr lang="en-US" altLang="zh-CN">
                <a:cs typeface="Consolas" panose="020B0609020204030204" charset="0"/>
                <a:sym typeface="+mn-ea"/>
              </a:rPr>
              <a:t>NUMBER </a:t>
            </a:r>
            <a:r>
              <a:rPr lang="zh-CN" altLang="en-US">
                <a:cs typeface="Consolas" panose="020B0609020204030204" charset="0"/>
                <a:sym typeface="+mn-ea"/>
              </a:rPr>
              <a:t>把数写出来，</a:t>
            </a:r>
            <a:endParaRPr lang="zh-CN" altLang="en-US" u="none">
              <a:solidFill>
                <a:srgbClr val="595959"/>
              </a:solidFill>
              <a:cs typeface="Consolas" panose="020B0609020204030204" charset="0"/>
            </a:endParaRPr>
          </a:p>
          <a:p>
            <a:pPr>
              <a:lnSpc>
                <a:spcPct val="130000"/>
              </a:lnSpc>
            </a:pPr>
            <a:r>
              <a:rPr lang="en-US" altLang="zh-CN">
                <a:cs typeface="Consolas" panose="020B0609020204030204" charset="0"/>
                <a:sym typeface="+mn-ea"/>
              </a:rPr>
              <a:t>Place Value</a:t>
            </a:r>
            <a:r>
              <a:rPr lang="zh-CN" altLang="en-US">
                <a:cs typeface="Consolas" panose="020B0609020204030204" charset="0"/>
                <a:sym typeface="+mn-ea"/>
              </a:rPr>
              <a:t>从第一位开始标</a:t>
            </a:r>
            <a:r>
              <a:rPr lang="en-US" altLang="zh-CN">
                <a:cs typeface="Consolas" panose="020B0609020204030204" charset="0"/>
                <a:sym typeface="+mn-ea"/>
              </a:rPr>
              <a:t>2/16/8</a:t>
            </a:r>
            <a:r>
              <a:rPr lang="zh-CN" altLang="en-US">
                <a:cs typeface="Consolas" panose="020B0609020204030204" charset="0"/>
                <a:sym typeface="+mn-ea"/>
              </a:rPr>
              <a:t>零次方，</a:t>
            </a:r>
            <a:r>
              <a:rPr lang="en-US" altLang="zh-CN">
                <a:cs typeface="Consolas" panose="020B0609020204030204" charset="0"/>
                <a:sym typeface="+mn-ea"/>
              </a:rPr>
              <a:t>2/16/8</a:t>
            </a:r>
            <a:r>
              <a:rPr lang="zh-CN" altLang="en-US">
                <a:cs typeface="Consolas" panose="020B0609020204030204" charset="0"/>
                <a:sym typeface="+mn-ea"/>
              </a:rPr>
              <a:t>一次方，</a:t>
            </a:r>
            <a:r>
              <a:rPr lang="en-US" altLang="zh-CN">
                <a:cs typeface="Consolas" panose="020B0609020204030204" charset="0"/>
                <a:sym typeface="+mn-ea"/>
              </a:rPr>
              <a:t>2/16/8²</a:t>
            </a:r>
            <a:endParaRPr lang="en-US" altLang="zh-CN" u="none">
              <a:solidFill>
                <a:srgbClr val="595959"/>
              </a:solidFill>
              <a:cs typeface="Consolas" panose="020B0609020204030204" charset="0"/>
            </a:endParaRPr>
          </a:p>
          <a:p>
            <a:pPr>
              <a:lnSpc>
                <a:spcPct val="130000"/>
              </a:lnSpc>
            </a:pPr>
            <a:r>
              <a:rPr lang="en-US" altLang="zh-CN">
                <a:cs typeface="Consolas" panose="020B0609020204030204" charset="0"/>
                <a:sym typeface="+mn-ea"/>
              </a:rPr>
              <a:t>values=number</a:t>
            </a:r>
            <a:r>
              <a:rPr lang="zh-CN" altLang="en-US">
                <a:cs typeface="Consolas" panose="020B0609020204030204" charset="0"/>
                <a:sym typeface="+mn-ea"/>
              </a:rPr>
              <a:t>×对应</a:t>
            </a:r>
            <a:r>
              <a:rPr lang="en-US" altLang="zh-CN">
                <a:cs typeface="Consolas" panose="020B0609020204030204" charset="0"/>
                <a:sym typeface="+mn-ea"/>
              </a:rPr>
              <a:t>place values</a:t>
            </a:r>
            <a:r>
              <a:rPr lang="zh-CN" altLang="en-US">
                <a:cs typeface="Consolas" panose="020B0609020204030204" charset="0"/>
                <a:sym typeface="+mn-ea"/>
              </a:rPr>
              <a:t>再全部相加</a:t>
            </a:r>
            <a:endParaRPr lang="zh-CN" altLang="en-US" u="none">
              <a:solidFill>
                <a:srgbClr val="595959"/>
              </a:solidFill>
            </a:endParaRPr>
          </a:p>
        </p:txBody>
      </p:sp>
      <p:pic>
        <p:nvPicPr>
          <p:cNvPr id="4" name="内容占位符 3"/>
          <p:cNvPicPr>
            <a:picLocks noChangeAspect="1"/>
          </p:cNvPicPr>
          <p:nvPr>
            <p:custDataLst>
              <p:tags r:id="rId1"/>
            </p:custDataLst>
          </p:nvPr>
        </p:nvPicPr>
        <p:blipFill>
          <a:blip r:embed="rId2"/>
          <a:srcRect t="5619"/>
          <a:stretch>
            <a:fillRect/>
          </a:stretch>
        </p:blipFill>
        <p:spPr>
          <a:xfrm>
            <a:off x="383540" y="3244850"/>
            <a:ext cx="7576185" cy="1744980"/>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t>10</a:t>
            </a:r>
            <a:r>
              <a:rPr lang="zh-CN" altLang="en-US"/>
              <a:t>转</a:t>
            </a:r>
            <a:r>
              <a:rPr lang="en-US" altLang="zh-CN"/>
              <a:t>2</a:t>
            </a:r>
            <a:r>
              <a:rPr lang="zh-CN" altLang="en-US"/>
              <a:t>，</a:t>
            </a:r>
            <a:r>
              <a:rPr lang="en-US" altLang="zh-CN"/>
              <a:t>16</a:t>
            </a:r>
            <a:r>
              <a:rPr lang="zh-CN" altLang="en-US"/>
              <a:t>，</a:t>
            </a:r>
            <a:r>
              <a:rPr lang="en-US" altLang="zh-CN"/>
              <a:t>8</a:t>
            </a:r>
            <a:endParaRPr lang="en-US" altLang="zh-CN"/>
          </a:p>
        </p:txBody>
      </p:sp>
      <p:sp>
        <p:nvSpPr>
          <p:cNvPr id="3" name="副标题 2"/>
          <p:cNvSpPr/>
          <p:nvPr>
            <p:ph type="subTitle" idx="1"/>
          </p:nvPr>
        </p:nvSpPr>
        <p:spPr/>
        <p:txBody>
          <a:bodyPr/>
          <a:p>
            <a:r>
              <a:rPr lang="zh-CN" altLang="en-US" sz="1800"/>
              <a:t>整数和小数个算个的，最后加吧起来</a:t>
            </a:r>
            <a:endParaRPr lang="zh-CN" altLang="en-US" sz="180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sym typeface="+mn-ea"/>
              </a:rPr>
              <a:t>10</a:t>
            </a:r>
            <a:r>
              <a:rPr lang="zh-CN" altLang="en-US">
                <a:sym typeface="+mn-ea"/>
              </a:rPr>
              <a:t>转</a:t>
            </a:r>
            <a:r>
              <a:rPr lang="en-US" altLang="zh-CN">
                <a:sym typeface="+mn-ea"/>
              </a:rPr>
              <a:t>2</a:t>
            </a:r>
            <a:r>
              <a:rPr lang="zh-CN" altLang="en-US">
                <a:sym typeface="+mn-ea"/>
              </a:rPr>
              <a:t>，</a:t>
            </a:r>
            <a:r>
              <a:rPr lang="en-US" altLang="zh-CN">
                <a:sym typeface="+mn-ea"/>
              </a:rPr>
              <a:t>8</a:t>
            </a:r>
            <a:r>
              <a:rPr lang="zh-CN" altLang="en-US">
                <a:sym typeface="+mn-ea"/>
              </a:rPr>
              <a:t>，</a:t>
            </a:r>
            <a:r>
              <a:rPr lang="en-US" altLang="zh-CN">
                <a:sym typeface="+mn-ea"/>
              </a:rPr>
              <a:t>16</a:t>
            </a:r>
            <a:r>
              <a:rPr lang="zh-CN" altLang="en-US">
                <a:sym typeface="+mn-ea"/>
              </a:rPr>
              <a:t>：整数部分</a:t>
            </a:r>
            <a:endParaRPr lang="zh-CN" altLang="en-US">
              <a:sym typeface="+mn-ea"/>
            </a:endParaRPr>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8750" y="214630"/>
            <a:ext cx="10968990" cy="1198245"/>
          </a:xfrm>
        </p:spPr>
        <p:txBody>
          <a:bodyPr>
            <a:normAutofit/>
          </a:bodyPr>
          <a:p>
            <a:r>
              <a:rPr lang="en-US" altLang="zh-CN"/>
              <a:t>10</a:t>
            </a:r>
            <a:r>
              <a:rPr lang="zh-CN" altLang="en-US"/>
              <a:t>转</a:t>
            </a:r>
            <a:r>
              <a:rPr lang="en-US" altLang="zh-CN"/>
              <a:t>2</a:t>
            </a:r>
            <a:r>
              <a:rPr lang="zh-CN" altLang="en-US"/>
              <a:t>，</a:t>
            </a:r>
            <a:r>
              <a:rPr lang="en-US" altLang="zh-CN"/>
              <a:t>8</a:t>
            </a:r>
            <a:r>
              <a:rPr lang="zh-CN" altLang="en-US"/>
              <a:t>，</a:t>
            </a:r>
            <a:r>
              <a:rPr lang="en-US" altLang="zh-CN"/>
              <a:t>16</a:t>
            </a:r>
            <a:r>
              <a:rPr lang="zh-CN" altLang="en-US"/>
              <a:t>：整数</a:t>
            </a:r>
            <a:br>
              <a:rPr lang="zh-CN" altLang="en-US"/>
            </a:br>
            <a:r>
              <a:rPr lang="zh-CN" altLang="en-US"/>
              <a:t>算法</a:t>
            </a:r>
            <a:r>
              <a:rPr lang="en-US" altLang="zh-CN"/>
              <a:t>+</a:t>
            </a:r>
            <a:r>
              <a:rPr lang="zh-CN" altLang="en-US"/>
              <a:t>方法原理</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721735" y="0"/>
            <a:ext cx="6799580" cy="461264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721735" y="4545330"/>
            <a:ext cx="7207250" cy="2032000"/>
          </a:xfrm>
          <a:prstGeom prst="rect">
            <a:avLst/>
          </a:prstGeom>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20650" y="0"/>
            <a:ext cx="4975860" cy="1148080"/>
          </a:xfrm>
        </p:spPr>
        <p:txBody>
          <a:bodyPr>
            <a:normAutofit/>
          </a:bodyPr>
          <a:p>
            <a:r>
              <a:rPr lang="en-US" altLang="zh-CN" u="sng"/>
              <a:t>10</a:t>
            </a:r>
            <a:r>
              <a:rPr lang="zh-CN" altLang="en-US" u="sng"/>
              <a:t>转</a:t>
            </a:r>
            <a:r>
              <a:rPr lang="en-US" altLang="zh-CN" u="sng"/>
              <a:t>2</a:t>
            </a:r>
            <a:r>
              <a:rPr lang="zh-CN" altLang="en-US" u="sng"/>
              <a:t>，</a:t>
            </a:r>
            <a:r>
              <a:rPr lang="en-US" altLang="zh-CN" u="sng"/>
              <a:t>8</a:t>
            </a:r>
            <a:r>
              <a:rPr lang="zh-CN" altLang="en-US" u="sng"/>
              <a:t>，</a:t>
            </a:r>
            <a:r>
              <a:rPr lang="en-US" altLang="zh-CN" u="sng"/>
              <a:t>16</a:t>
            </a:r>
            <a:r>
              <a:rPr lang="zh-CN" altLang="en-US" u="sng"/>
              <a:t>：整数部分</a:t>
            </a:r>
            <a:br>
              <a:rPr lang="zh-CN" altLang="en-US" u="sng"/>
            </a:br>
            <a:r>
              <a:rPr lang="zh-CN" altLang="en-US" u="sng"/>
              <a:t>实操方法</a:t>
            </a:r>
            <a:r>
              <a:rPr lang="en-US" altLang="zh-CN" u="sng"/>
              <a:t>+</a:t>
            </a:r>
            <a:r>
              <a:rPr lang="zh-CN" altLang="en-US" u="sng"/>
              <a:t>例子</a:t>
            </a:r>
            <a:endParaRPr lang="zh-CN" altLang="en-US" u="sng"/>
          </a:p>
        </p:txBody>
      </p:sp>
      <p:pic>
        <p:nvPicPr>
          <p:cNvPr id="4" name="内容占位符 3"/>
          <p:cNvPicPr>
            <a:picLocks noChangeAspect="1"/>
          </p:cNvPicPr>
          <p:nvPr>
            <p:ph idx="1"/>
            <p:custDataLst>
              <p:tags r:id="rId1"/>
            </p:custDataLst>
          </p:nvPr>
        </p:nvPicPr>
        <p:blipFill>
          <a:blip r:embed="rId2"/>
          <a:stretch>
            <a:fillRect/>
          </a:stretch>
        </p:blipFill>
        <p:spPr>
          <a:xfrm>
            <a:off x="1461770" y="1218565"/>
            <a:ext cx="7524115" cy="2210435"/>
          </a:xfrm>
          <a:prstGeom prst="rect">
            <a:avLst/>
          </a:prstGeom>
        </p:spPr>
      </p:pic>
      <p:sp>
        <p:nvSpPr>
          <p:cNvPr id="5" name="文本框 4"/>
          <p:cNvSpPr txBox="1"/>
          <p:nvPr/>
        </p:nvSpPr>
        <p:spPr>
          <a:xfrm>
            <a:off x="5443220" y="171450"/>
            <a:ext cx="4782185" cy="1087755"/>
          </a:xfrm>
          <a:prstGeom prst="rect">
            <a:avLst/>
          </a:prstGeom>
          <a:noFill/>
          <a:ln w="28575">
            <a:solidFill>
              <a:schemeClr val="tx1"/>
            </a:solidFill>
          </a:ln>
        </p:spPr>
        <p:txBody>
          <a:bodyPr wrap="square" rtlCol="0">
            <a:spAutoFit/>
            <a:scene3d>
              <a:camera prst="orthographicFront"/>
              <a:lightRig rig="threePt" dir="t"/>
            </a:scene3d>
          </a:bodyPr>
          <a:p>
            <a:pPr>
              <a:lnSpc>
                <a:spcPct val="12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数÷</a:t>
            </a:r>
            <a:r>
              <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2</a:t>
            </a: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a:t>
            </a:r>
            <a:r>
              <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8/16</a:t>
            </a: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a:t>
            </a:r>
            <a:endPar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endParaRPr>
          </a:p>
          <a:p>
            <a:pPr>
              <a:lnSpc>
                <a:spcPct val="12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商写左边，余数写下边，算到商</a:t>
            </a:r>
            <a:r>
              <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=0</a:t>
            </a: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，从左到右把余数组起来就是二进制</a:t>
            </a:r>
            <a:r>
              <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/8/16</a:t>
            </a:r>
            <a:endPar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endParaRPr>
          </a:p>
        </p:txBody>
      </p:sp>
      <p:pic>
        <p:nvPicPr>
          <p:cNvPr id="6" name="图片 5"/>
          <p:cNvPicPr>
            <a:picLocks noChangeAspect="1"/>
          </p:cNvPicPr>
          <p:nvPr>
            <p:custDataLst>
              <p:tags r:id="rId3"/>
            </p:custDataLst>
          </p:nvPr>
        </p:nvPicPr>
        <p:blipFill>
          <a:blip r:embed="rId4"/>
          <a:srcRect b="49041"/>
          <a:stretch>
            <a:fillRect/>
          </a:stretch>
        </p:blipFill>
        <p:spPr>
          <a:xfrm>
            <a:off x="1461770" y="3225800"/>
            <a:ext cx="6520815" cy="1905635"/>
          </a:xfrm>
          <a:prstGeom prst="rect">
            <a:avLst/>
          </a:prstGeom>
        </p:spPr>
      </p:pic>
      <p:pic>
        <p:nvPicPr>
          <p:cNvPr id="7" name="图片 6"/>
          <p:cNvPicPr>
            <a:picLocks noChangeAspect="1"/>
          </p:cNvPicPr>
          <p:nvPr>
            <p:custDataLst>
              <p:tags r:id="rId5"/>
            </p:custDataLst>
          </p:nvPr>
        </p:nvPicPr>
        <p:blipFill>
          <a:blip r:embed="rId4"/>
          <a:srcRect t="51486"/>
          <a:stretch>
            <a:fillRect/>
          </a:stretch>
        </p:blipFill>
        <p:spPr>
          <a:xfrm>
            <a:off x="1461770" y="5043805"/>
            <a:ext cx="6520815" cy="1814195"/>
          </a:xfrm>
          <a:prstGeom prst="rect">
            <a:avLst/>
          </a:prstGeom>
        </p:spPr>
      </p:pic>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ctrTitle"/>
            <p:custDataLst>
              <p:tags r:id="rId1"/>
            </p:custDataLst>
          </p:nvPr>
        </p:nvSpPr>
        <p:spPr/>
        <p:txBody>
          <a:bodyPr/>
          <a:p>
            <a:r>
              <a:rPr lang="zh-CN" altLang="zh-CN">
                <a:latin typeface="幼圆" panose="02010509060101010101" charset="-122"/>
                <a:cs typeface="幼圆" panose="02010509060101010101" charset="-122"/>
              </a:rPr>
              <a:t>关于</a:t>
            </a:r>
            <a:r>
              <a:rPr lang="en-US" altLang="zh-CN">
                <a:latin typeface="幼圆" panose="02010509060101010101" charset="-122"/>
                <a:cs typeface="幼圆" panose="02010509060101010101" charset="-122"/>
              </a:rPr>
              <a:t> </a:t>
            </a:r>
            <a:r>
              <a:rPr lang="zh-CN" altLang="zh-CN">
                <a:latin typeface="幼圆" panose="02010509060101010101" charset="-122"/>
                <a:cs typeface="幼圆" panose="02010509060101010101" charset="-122"/>
              </a:rPr>
              <a:t>数据</a:t>
            </a:r>
            <a:r>
              <a:rPr lang="en-US" altLang="zh-CN">
                <a:latin typeface="幼圆" panose="02010509060101010101" charset="-122"/>
                <a:cs typeface="幼圆" panose="02010509060101010101" charset="-122"/>
              </a:rPr>
              <a:t> </a:t>
            </a:r>
            <a:r>
              <a:rPr lang="zh-CN" altLang="en-US">
                <a:latin typeface="幼圆" panose="02010509060101010101" charset="-122"/>
                <a:cs typeface="幼圆" panose="02010509060101010101" charset="-122"/>
              </a:rPr>
              <a:t>的一切</a:t>
            </a:r>
            <a:endParaRPr lang="zh-CN" altLang="en-US">
              <a:latin typeface="幼圆" panose="02010509060101010101" charset="-122"/>
              <a:cs typeface="幼圆" panose="02010509060101010101" charset="-122"/>
            </a:endParaRPr>
          </a:p>
        </p:txBody>
      </p:sp>
      <p:sp>
        <p:nvSpPr>
          <p:cNvPr id="3" name="副标题 2"/>
          <p:cNvSpPr/>
          <p:nvPr>
            <p:ph type="subTitle" idx="1"/>
            <p:custDataLst>
              <p:tags r:id="rId2"/>
            </p:custDataLst>
          </p:nvPr>
        </p:nvSpPr>
        <p:spPr/>
        <p:txBody>
          <a:bodyPr/>
          <a:p>
            <a:r>
              <a:rPr lang="en-US" altLang="zh-CN" sz="1800">
                <a:cs typeface="幼圆" panose="02010509060101010101" charset="-122"/>
              </a:rPr>
              <a:t>2</a:t>
            </a:r>
            <a:r>
              <a:rPr lang="zh-CN" altLang="en-US" sz="1800">
                <a:cs typeface="幼圆" panose="02010509060101010101" charset="-122"/>
              </a:rPr>
              <a:t>，</a:t>
            </a:r>
            <a:r>
              <a:rPr lang="en-US" altLang="zh-CN" sz="1800">
                <a:cs typeface="幼圆" panose="02010509060101010101" charset="-122"/>
              </a:rPr>
              <a:t>3</a:t>
            </a:r>
            <a:r>
              <a:rPr lang="zh-CN" altLang="en-US" sz="1800">
                <a:cs typeface="幼圆" panose="02010509060101010101" charset="-122"/>
              </a:rPr>
              <a:t>，</a:t>
            </a:r>
            <a:r>
              <a:rPr lang="en-US" altLang="zh-CN" sz="1800">
                <a:cs typeface="幼圆" panose="02010509060101010101" charset="-122"/>
              </a:rPr>
              <a:t>4</a:t>
            </a:r>
            <a:r>
              <a:rPr lang="zh-CN" altLang="en-US" sz="1800">
                <a:cs typeface="幼圆" panose="02010509060101010101" charset="-122"/>
              </a:rPr>
              <a:t>，</a:t>
            </a:r>
            <a:r>
              <a:rPr lang="en-US" altLang="zh-CN" sz="1800">
                <a:cs typeface="幼圆" panose="02010509060101010101" charset="-122"/>
              </a:rPr>
              <a:t>8</a:t>
            </a:r>
            <a:r>
              <a:rPr lang="zh-CN" altLang="en-US" sz="1800">
                <a:cs typeface="幼圆" panose="02010509060101010101" charset="-122"/>
              </a:rPr>
              <a:t>，</a:t>
            </a:r>
            <a:r>
              <a:rPr lang="en-US" altLang="zh-CN" sz="1800">
                <a:cs typeface="幼圆" panose="02010509060101010101" charset="-122"/>
              </a:rPr>
              <a:t>11</a:t>
            </a:r>
            <a:r>
              <a:rPr lang="zh-CN" altLang="en-US" sz="1800">
                <a:cs typeface="幼圆" panose="02010509060101010101" charset="-122"/>
              </a:rPr>
              <a:t>，</a:t>
            </a:r>
            <a:r>
              <a:rPr lang="en-US" altLang="zh-CN" sz="1800">
                <a:cs typeface="幼圆" panose="02010509060101010101" charset="-122"/>
              </a:rPr>
              <a:t>12</a:t>
            </a:r>
            <a:r>
              <a:rPr lang="zh-CN" altLang="en-US" sz="1800">
                <a:cs typeface="幼圆" panose="02010509060101010101" charset="-122"/>
              </a:rPr>
              <a:t>，</a:t>
            </a:r>
            <a:r>
              <a:rPr lang="en-US" altLang="zh-CN" sz="1800">
                <a:cs typeface="幼圆" panose="02010509060101010101" charset="-122"/>
              </a:rPr>
              <a:t>14</a:t>
            </a:r>
            <a:r>
              <a:rPr lang="zh-CN" altLang="en-US" sz="1800">
                <a:cs typeface="幼圆" panose="02010509060101010101" charset="-122"/>
              </a:rPr>
              <a:t>（</a:t>
            </a:r>
            <a:r>
              <a:rPr lang="en-US" altLang="zh-CN" sz="1800">
                <a:cs typeface="幼圆" panose="02010509060101010101" charset="-122"/>
              </a:rPr>
              <a:t>15</a:t>
            </a:r>
            <a:r>
              <a:rPr lang="zh-CN" altLang="en-US" sz="1800">
                <a:cs typeface="幼圆" panose="02010509060101010101" charset="-122"/>
              </a:rPr>
              <a:t>）</a:t>
            </a:r>
            <a:endParaRPr lang="zh-CN" altLang="en-US" sz="1800">
              <a:cs typeface="幼圆" panose="02010509060101010101" charset="-122"/>
            </a:endParaRPr>
          </a:p>
          <a:p>
            <a:r>
              <a:rPr lang="zh-CN" altLang="en-US" sz="1800">
                <a:cs typeface="幼圆" panose="02010509060101010101" charset="-122"/>
              </a:rPr>
              <a:t>然后把</a:t>
            </a:r>
            <a:r>
              <a:rPr lang="en-US" altLang="zh-CN" sz="1800">
                <a:cs typeface="幼圆" panose="02010509060101010101" charset="-122"/>
              </a:rPr>
              <a:t>73</a:t>
            </a:r>
            <a:r>
              <a:rPr lang="zh-CN" altLang="en-US" sz="1800">
                <a:cs typeface="幼圆" panose="02010509060101010101" charset="-122"/>
              </a:rPr>
              <a:t>课学完</a:t>
            </a:r>
            <a:endParaRPr lang="zh-CN" altLang="en-US" sz="1800">
              <a:cs typeface="幼圆" panose="02010509060101010101" charset="-122"/>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10</a:t>
            </a:r>
            <a:r>
              <a:rPr lang="zh-CN" altLang="en-US"/>
              <a:t>转</a:t>
            </a:r>
            <a:r>
              <a:rPr lang="en-US" altLang="zh-CN"/>
              <a:t>2:</a:t>
            </a:r>
            <a:r>
              <a:rPr lang="zh-CN" altLang="en-US"/>
              <a:t>整数</a:t>
            </a:r>
            <a:r>
              <a:rPr lang="en-US" altLang="zh-CN"/>
              <a:t> </a:t>
            </a:r>
            <a:r>
              <a:rPr lang="zh-CN" altLang="en-US"/>
              <a:t>方法</a:t>
            </a:r>
            <a:r>
              <a:rPr lang="en-US" altLang="zh-CN"/>
              <a:t>2</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608330" y="1231265"/>
            <a:ext cx="9885045" cy="384683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sym typeface="+mn-ea"/>
              </a:rPr>
              <a:t>10</a:t>
            </a:r>
            <a:r>
              <a:rPr lang="zh-CN" altLang="en-US">
                <a:sym typeface="+mn-ea"/>
              </a:rPr>
              <a:t>转</a:t>
            </a:r>
            <a:r>
              <a:rPr lang="en-US" altLang="zh-CN">
                <a:sym typeface="+mn-ea"/>
              </a:rPr>
              <a:t>2</a:t>
            </a:r>
            <a:r>
              <a:rPr lang="zh-CN" altLang="en-US">
                <a:sym typeface="+mn-ea"/>
              </a:rPr>
              <a:t>，</a:t>
            </a:r>
            <a:r>
              <a:rPr lang="en-US" altLang="zh-CN">
                <a:sym typeface="+mn-ea"/>
              </a:rPr>
              <a:t>8</a:t>
            </a:r>
            <a:r>
              <a:rPr lang="zh-CN" altLang="en-US">
                <a:sym typeface="+mn-ea"/>
              </a:rPr>
              <a:t>，</a:t>
            </a:r>
            <a:r>
              <a:rPr lang="en-US" altLang="zh-CN">
                <a:sym typeface="+mn-ea"/>
              </a:rPr>
              <a:t>16</a:t>
            </a:r>
            <a:r>
              <a:rPr lang="zh-CN" altLang="en-US">
                <a:sym typeface="+mn-ea"/>
              </a:rPr>
              <a:t>：小数部分</a:t>
            </a:r>
            <a:endParaRPr lang="zh-CN" altLang="en-US">
              <a:sym typeface="+mn-ea"/>
            </a:endParaRPr>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33985" y="189865"/>
            <a:ext cx="3401060" cy="1185545"/>
          </a:xfrm>
        </p:spPr>
        <p:txBody>
          <a:bodyPr>
            <a:normAutofit fontScale="90000"/>
          </a:bodyPr>
          <a:p>
            <a:r>
              <a:rPr lang="en-US" altLang="zh-CN"/>
              <a:t>10</a:t>
            </a:r>
            <a:r>
              <a:rPr lang="zh-CN" altLang="en-US"/>
              <a:t>转</a:t>
            </a:r>
            <a:r>
              <a:rPr lang="en-US" altLang="zh-CN"/>
              <a:t>2</a:t>
            </a:r>
            <a:r>
              <a:rPr lang="zh-CN" altLang="en-US"/>
              <a:t>，</a:t>
            </a:r>
            <a:r>
              <a:rPr lang="en-US" altLang="zh-CN"/>
              <a:t>16</a:t>
            </a:r>
            <a:r>
              <a:rPr lang="zh-CN" altLang="en-US"/>
              <a:t>，</a:t>
            </a:r>
            <a:r>
              <a:rPr lang="en-US" altLang="zh-CN"/>
              <a:t>8</a:t>
            </a:r>
            <a:r>
              <a:rPr lang="zh-CN" altLang="en-US"/>
              <a:t>：小数</a:t>
            </a:r>
            <a:br>
              <a:rPr lang="zh-CN" altLang="en-US"/>
            </a:br>
            <a:r>
              <a:rPr lang="zh-CN" altLang="en-US"/>
              <a:t>原理</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535045" y="189865"/>
            <a:ext cx="7413625" cy="449199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709670" y="4490085"/>
            <a:ext cx="6748780" cy="2461260"/>
          </a:xfrm>
          <a:prstGeom prst="rect">
            <a:avLst/>
          </a:prstGeom>
        </p:spPr>
      </p:pic>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21355" y="152470"/>
            <a:ext cx="10969200" cy="705600"/>
          </a:xfrm>
        </p:spPr>
        <p:txBody>
          <a:bodyPr>
            <a:normAutofit fontScale="90000"/>
          </a:bodyPr>
          <a:p>
            <a:r>
              <a:rPr lang="en-US" altLang="zh-CN">
                <a:sym typeface="+mn-ea"/>
              </a:rPr>
              <a:t>10</a:t>
            </a:r>
            <a:r>
              <a:rPr lang="zh-CN" altLang="en-US">
                <a:sym typeface="+mn-ea"/>
              </a:rPr>
              <a:t>转</a:t>
            </a:r>
            <a:r>
              <a:rPr lang="en-US" altLang="zh-CN">
                <a:sym typeface="+mn-ea"/>
              </a:rPr>
              <a:t>2</a:t>
            </a:r>
            <a:r>
              <a:rPr lang="zh-CN" altLang="en-US">
                <a:sym typeface="+mn-ea"/>
              </a:rPr>
              <a:t>，</a:t>
            </a:r>
            <a:r>
              <a:rPr lang="en-US" altLang="zh-CN">
                <a:sym typeface="+mn-ea"/>
              </a:rPr>
              <a:t>16</a:t>
            </a:r>
            <a:r>
              <a:rPr lang="zh-CN" altLang="en-US">
                <a:sym typeface="+mn-ea"/>
              </a:rPr>
              <a:t>，</a:t>
            </a:r>
            <a:r>
              <a:rPr lang="en-US" altLang="zh-CN">
                <a:sym typeface="+mn-ea"/>
              </a:rPr>
              <a:t>8</a:t>
            </a:r>
            <a:r>
              <a:rPr lang="zh-CN" altLang="en-US">
                <a:sym typeface="+mn-ea"/>
              </a:rPr>
              <a:t>：小数</a:t>
            </a:r>
            <a:br>
              <a:rPr lang="zh-CN" altLang="en-US">
                <a:sym typeface="+mn-ea"/>
              </a:rPr>
            </a:br>
            <a:r>
              <a:rPr lang="zh-CN" altLang="en-US">
                <a:sym typeface="+mn-ea"/>
              </a:rPr>
              <a:t>示例</a:t>
            </a:r>
            <a:endParaRPr lang="zh-CN" altLang="en-US">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03200" y="1288415"/>
            <a:ext cx="6085205" cy="1170305"/>
          </a:xfrm>
          <a:prstGeom prst="rect">
            <a:avLst/>
          </a:prstGeom>
        </p:spPr>
      </p:pic>
      <p:sp>
        <p:nvSpPr>
          <p:cNvPr id="5" name="文本框 4"/>
          <p:cNvSpPr txBox="1"/>
          <p:nvPr/>
        </p:nvSpPr>
        <p:spPr>
          <a:xfrm>
            <a:off x="6057265" y="152400"/>
            <a:ext cx="5994400" cy="1337945"/>
          </a:xfrm>
          <a:prstGeom prst="rect">
            <a:avLst/>
          </a:prstGeom>
          <a:noFill/>
          <a:ln w="28575">
            <a:solidFill>
              <a:schemeClr val="tx1"/>
            </a:solidFill>
          </a:ln>
        </p:spPr>
        <p:txBody>
          <a:bodyPr wrap="square" rtlCol="0">
            <a:spAutoFit/>
          </a:bodyPr>
          <a:p>
            <a:pPr>
              <a:lnSpc>
                <a:spcPct val="150000"/>
              </a:lnSpc>
            </a:pPr>
            <a:r>
              <a:rPr lang="zh-CN" altLang="en-US">
                <a:latin typeface="Consolas" panose="020B0609020204030204" charset="0"/>
                <a:ea typeface="幼圆" panose="02010509060101010101" charset="-122"/>
                <a:cs typeface="幼圆" panose="02010509060101010101" charset="-122"/>
              </a:rPr>
              <a:t>小数部分×</a:t>
            </a:r>
            <a:r>
              <a:rPr lang="en-US" altLang="zh-CN">
                <a:latin typeface="Consolas" panose="020B0609020204030204" charset="0"/>
                <a:ea typeface="幼圆" panose="02010509060101010101" charset="-122"/>
                <a:cs typeface="幼圆" panose="02010509060101010101" charset="-122"/>
              </a:rPr>
              <a:t>2</a:t>
            </a:r>
            <a:r>
              <a:rPr lang="zh-CN" altLang="en-US">
                <a:latin typeface="Consolas" panose="020B0609020204030204" charset="0"/>
                <a:ea typeface="幼圆" panose="02010509060101010101" charset="-122"/>
                <a:cs typeface="幼圆" panose="02010509060101010101" charset="-122"/>
              </a:rPr>
              <a:t>（</a:t>
            </a:r>
            <a:r>
              <a:rPr lang="en-US" altLang="zh-CN">
                <a:latin typeface="Consolas" panose="020B0609020204030204" charset="0"/>
                <a:ea typeface="幼圆" panose="02010509060101010101" charset="-122"/>
                <a:cs typeface="幼圆" panose="02010509060101010101" charset="-122"/>
              </a:rPr>
              <a:t>8</a:t>
            </a:r>
            <a:r>
              <a:rPr lang="zh-CN" altLang="en-US">
                <a:latin typeface="Consolas" panose="020B0609020204030204" charset="0"/>
                <a:ea typeface="幼圆" panose="02010509060101010101" charset="-122"/>
                <a:cs typeface="幼圆" panose="02010509060101010101" charset="-122"/>
              </a:rPr>
              <a:t>，</a:t>
            </a:r>
            <a:r>
              <a:rPr lang="en-US" altLang="zh-CN">
                <a:latin typeface="Consolas" panose="020B0609020204030204" charset="0"/>
                <a:ea typeface="幼圆" panose="02010509060101010101" charset="-122"/>
                <a:cs typeface="幼圆" panose="02010509060101010101" charset="-122"/>
              </a:rPr>
              <a:t>16</a:t>
            </a:r>
            <a:r>
              <a:rPr lang="zh-CN" altLang="en-US">
                <a:latin typeface="Consolas" panose="020B0609020204030204" charset="0"/>
                <a:ea typeface="幼圆" panose="02010509060101010101" charset="-122"/>
                <a:cs typeface="幼圆" panose="02010509060101010101" charset="-122"/>
              </a:rPr>
              <a:t>）</a:t>
            </a:r>
            <a:endParaRPr lang="zh-CN" altLang="en-US">
              <a:latin typeface="Consolas" panose="020B0609020204030204" charset="0"/>
              <a:ea typeface="幼圆" panose="02010509060101010101" charset="-122"/>
              <a:cs typeface="幼圆" panose="02010509060101010101" charset="-122"/>
            </a:endParaRPr>
          </a:p>
          <a:p>
            <a:pPr>
              <a:lnSpc>
                <a:spcPct val="150000"/>
              </a:lnSpc>
            </a:pPr>
            <a:r>
              <a:rPr lang="zh-CN" altLang="en-US">
                <a:latin typeface="Consolas" panose="020B0609020204030204" charset="0"/>
                <a:ea typeface="幼圆" panose="02010509060101010101" charset="-122"/>
                <a:cs typeface="幼圆" panose="02010509060101010101" charset="-122"/>
              </a:rPr>
              <a:t>取整数位</a:t>
            </a:r>
            <a:r>
              <a:rPr lang="en-US" altLang="zh-CN">
                <a:latin typeface="Consolas" panose="020B0609020204030204" charset="0"/>
                <a:ea typeface="幼圆" panose="02010509060101010101" charset="-122"/>
                <a:cs typeface="幼圆" panose="02010509060101010101" charset="-122"/>
              </a:rPr>
              <a:t>0/1</a:t>
            </a:r>
            <a:endParaRPr lang="en-US" altLang="zh-CN">
              <a:latin typeface="Consolas" panose="020B0609020204030204" charset="0"/>
              <a:ea typeface="幼圆" panose="02010509060101010101" charset="-122"/>
              <a:cs typeface="幼圆" panose="02010509060101010101" charset="-122"/>
            </a:endParaRPr>
          </a:p>
          <a:p>
            <a:pPr>
              <a:lnSpc>
                <a:spcPct val="150000"/>
              </a:lnSpc>
            </a:pPr>
            <a:r>
              <a:rPr lang="zh-CN" altLang="en-US">
                <a:latin typeface="Consolas" panose="020B0609020204030204" charset="0"/>
                <a:ea typeface="幼圆" panose="02010509060101010101" charset="-122"/>
                <a:cs typeface="幼圆" panose="02010509060101010101" charset="-122"/>
              </a:rPr>
              <a:t>小数位继续，直到</a:t>
            </a:r>
            <a:r>
              <a:rPr lang="en-US" altLang="zh-CN">
                <a:latin typeface="Consolas" panose="020B0609020204030204" charset="0"/>
                <a:ea typeface="幼圆" panose="02010509060101010101" charset="-122"/>
                <a:cs typeface="幼圆" panose="02010509060101010101" charset="-122"/>
              </a:rPr>
              <a:t>=0</a:t>
            </a:r>
            <a:r>
              <a:rPr lang="zh-CN" altLang="en-US">
                <a:latin typeface="Consolas" panose="020B0609020204030204" charset="0"/>
                <a:ea typeface="幼圆" panose="02010509060101010101" charset="-122"/>
                <a:cs typeface="幼圆" panose="02010509060101010101" charset="-122"/>
              </a:rPr>
              <a:t>，或者满足约取位数（如：保留</a:t>
            </a:r>
            <a:r>
              <a:rPr lang="en-US" altLang="zh-CN">
                <a:latin typeface="Consolas" panose="020B0609020204030204" charset="0"/>
                <a:ea typeface="幼圆" panose="02010509060101010101" charset="-122"/>
                <a:cs typeface="幼圆" panose="02010509060101010101" charset="-122"/>
              </a:rPr>
              <a:t>2</a:t>
            </a:r>
            <a:r>
              <a:rPr lang="zh-CN" altLang="en-US">
                <a:latin typeface="Consolas" panose="020B0609020204030204" charset="0"/>
                <a:ea typeface="幼圆" panose="02010509060101010101" charset="-122"/>
                <a:cs typeface="幼圆" panose="02010509060101010101" charset="-122"/>
              </a:rPr>
              <a:t>位）</a:t>
            </a:r>
            <a:endParaRPr lang="zh-CN" altLang="en-US">
              <a:latin typeface="Consolas" panose="020B0609020204030204" charset="0"/>
              <a:ea typeface="幼圆" panose="02010509060101010101" charset="-122"/>
              <a:cs typeface="幼圆" panose="02010509060101010101" charset="-122"/>
            </a:endParaRPr>
          </a:p>
        </p:txBody>
      </p:sp>
      <p:pic>
        <p:nvPicPr>
          <p:cNvPr id="6" name="图片 5"/>
          <p:cNvPicPr>
            <a:picLocks noChangeAspect="1"/>
          </p:cNvPicPr>
          <p:nvPr>
            <p:custDataLst>
              <p:tags r:id="rId3"/>
            </p:custDataLst>
          </p:nvPr>
        </p:nvPicPr>
        <p:blipFill>
          <a:blip r:embed="rId4"/>
          <a:stretch>
            <a:fillRect/>
          </a:stretch>
        </p:blipFill>
        <p:spPr>
          <a:xfrm>
            <a:off x="321945" y="4791710"/>
            <a:ext cx="6341110" cy="180721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121285" y="2668905"/>
            <a:ext cx="6330315" cy="1682115"/>
          </a:xfrm>
          <a:prstGeom prst="rect">
            <a:avLst/>
          </a:prstGeom>
        </p:spPr>
      </p:pic>
    </p:spTree>
    <p:custDataLst>
      <p:tags r:id="rId7"/>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en-US" altLang="zh-CN"/>
              <a:t>2</a:t>
            </a:r>
            <a:r>
              <a:rPr lang="zh-CN" altLang="en-US"/>
              <a:t>与</a:t>
            </a:r>
            <a:r>
              <a:rPr lang="en-US" altLang="zh-CN"/>
              <a:t>16</a:t>
            </a:r>
            <a:r>
              <a:rPr lang="zh-CN" altLang="en-US"/>
              <a:t>相互转换</a:t>
            </a:r>
            <a:endParaRPr lang="zh-CN" altLang="en-US"/>
          </a:p>
        </p:txBody>
      </p:sp>
      <p:sp>
        <p:nvSpPr>
          <p:cNvPr id="5" name="副标题 4"/>
          <p:cNvSpPr/>
          <p:nvPr>
            <p:ph type="subTitle" idx="1"/>
          </p:nvPr>
        </p:nvSpPr>
        <p:spPr/>
        <p:txBody>
          <a:bodyPr/>
          <a:p>
            <a:r>
              <a:rPr lang="zh-CN" altLang="en-US" sz="1800"/>
              <a:t>牢记进制转换表</a:t>
            </a:r>
            <a:endParaRPr lang="zh-CN" altLang="en-US" sz="180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46120" y="115005"/>
            <a:ext cx="10969200" cy="705600"/>
          </a:xfrm>
        </p:spPr>
        <p:txBody>
          <a:bodyPr/>
          <a:p>
            <a:r>
              <a:rPr lang="zh-CN" altLang="en-US"/>
              <a:t>进制转换实用表</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00660" y="745490"/>
            <a:ext cx="5912485" cy="303720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971540" y="820420"/>
            <a:ext cx="6102985" cy="5323840"/>
          </a:xfrm>
          <a:prstGeom prst="rect">
            <a:avLst/>
          </a:prstGeom>
        </p:spPr>
      </p:pic>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40405" y="196285"/>
            <a:ext cx="10969200" cy="705600"/>
          </a:xfrm>
        </p:spPr>
        <p:txBody>
          <a:bodyPr/>
          <a:p>
            <a:r>
              <a:rPr lang="en-US" altLang="zh-CN"/>
              <a:t>2</a:t>
            </a:r>
            <a:r>
              <a:rPr lang="zh-CN" altLang="en-US"/>
              <a:t>与</a:t>
            </a:r>
            <a:r>
              <a:rPr lang="en-US" altLang="zh-CN"/>
              <a:t>16</a:t>
            </a:r>
            <a:r>
              <a:rPr lang="zh-CN" altLang="en-US"/>
              <a:t>之间的转换</a:t>
            </a:r>
            <a:endParaRPr lang="zh-CN" altLang="en-US"/>
          </a:p>
        </p:txBody>
      </p:sp>
      <p:sp>
        <p:nvSpPr>
          <p:cNvPr id="3" name="内容占位符 2"/>
          <p:cNvSpPr/>
          <p:nvPr>
            <p:ph idx="1"/>
          </p:nvPr>
        </p:nvSpPr>
        <p:spPr>
          <a:xfrm>
            <a:off x="43815" y="901700"/>
            <a:ext cx="6218555" cy="475615"/>
          </a:xfrm>
          <a:ln w="19050">
            <a:solidFill>
              <a:schemeClr val="tx1"/>
            </a:solidFill>
          </a:ln>
        </p:spPr>
        <p:txBody>
          <a:bodyPr/>
          <a:p>
            <a:pPr>
              <a:lnSpc>
                <a:spcPct val="130000"/>
              </a:lnSpc>
            </a:pPr>
            <a:r>
              <a:rPr lang="en-US" altLang="zh-CN" u="none">
                <a:solidFill>
                  <a:srgbClr val="595959"/>
                </a:solidFill>
              </a:rPr>
              <a:t>2→16</a:t>
            </a:r>
            <a:r>
              <a:rPr lang="zh-CN" altLang="en-US" u="none">
                <a:solidFill>
                  <a:srgbClr val="595959"/>
                </a:solidFill>
              </a:rPr>
              <a:t>：从右到左，取四位一组，对应到</a:t>
            </a:r>
            <a:r>
              <a:rPr lang="en-US" altLang="zh-CN" u="none">
                <a:solidFill>
                  <a:srgbClr val="595959"/>
                </a:solidFill>
              </a:rPr>
              <a:t>16</a:t>
            </a:r>
            <a:r>
              <a:rPr lang="zh-CN" altLang="en-US" u="none">
                <a:solidFill>
                  <a:srgbClr val="595959"/>
                </a:solidFill>
              </a:rPr>
              <a:t>进制数</a:t>
            </a:r>
            <a:endParaRPr lang="zh-CN" altLang="en-US" u="none">
              <a:solidFill>
                <a:srgbClr val="595959"/>
              </a:solidFill>
            </a:endParaRPr>
          </a:p>
        </p:txBody>
      </p:sp>
      <p:pic>
        <p:nvPicPr>
          <p:cNvPr id="4" name="图片 3"/>
          <p:cNvPicPr>
            <a:picLocks noChangeAspect="1"/>
          </p:cNvPicPr>
          <p:nvPr>
            <p:custDataLst>
              <p:tags r:id="rId1"/>
            </p:custDataLst>
          </p:nvPr>
        </p:nvPicPr>
        <p:blipFill>
          <a:blip r:embed="rId2"/>
          <a:stretch>
            <a:fillRect/>
          </a:stretch>
        </p:blipFill>
        <p:spPr>
          <a:xfrm>
            <a:off x="140335" y="1466850"/>
            <a:ext cx="6025515" cy="1627505"/>
          </a:xfrm>
          <a:prstGeom prst="rect">
            <a:avLst/>
          </a:prstGeom>
        </p:spPr>
      </p:pic>
      <p:sp>
        <p:nvSpPr>
          <p:cNvPr id="5" name="文本框 4"/>
          <p:cNvSpPr txBox="1"/>
          <p:nvPr/>
        </p:nvSpPr>
        <p:spPr>
          <a:xfrm>
            <a:off x="329565" y="3282315"/>
            <a:ext cx="2425065" cy="1419860"/>
          </a:xfrm>
          <a:prstGeom prst="rect">
            <a:avLst/>
          </a:prstGeom>
          <a:noFill/>
        </p:spPr>
        <p:txBody>
          <a:bodyPr wrap="square" rtlCol="0" anchor="t">
            <a:spAutoFit/>
          </a:bodyPr>
          <a:p>
            <a:pPr>
              <a:lnSpc>
                <a:spcPct val="120000"/>
              </a:lnSpc>
            </a:pPr>
            <a:r>
              <a:rPr lang="zh-CN" altLang="en-US">
                <a:latin typeface="Consolas" panose="020B0609020204030204" charset="0"/>
                <a:ea typeface="幼圆" panose="02010509060101010101" charset="-122"/>
              </a:rPr>
              <a:t> 如：</a:t>
            </a:r>
            <a:endParaRPr lang="zh-CN" altLang="en-US">
              <a:latin typeface="Consolas" panose="020B0609020204030204" charset="0"/>
              <a:ea typeface="幼圆" panose="02010509060101010101" charset="-122"/>
            </a:endParaRPr>
          </a:p>
          <a:p>
            <a:pPr>
              <a:lnSpc>
                <a:spcPct val="120000"/>
              </a:lnSpc>
            </a:pPr>
            <a:r>
              <a:rPr lang="zh-CN" altLang="en-US">
                <a:latin typeface="Consolas" panose="020B0609020204030204" charset="0"/>
                <a:ea typeface="幼圆" panose="02010509060101010101" charset="-122"/>
                <a:cs typeface="Consolas" panose="020B0609020204030204" charset="0"/>
              </a:rPr>
              <a:t>(10011100010)</a:t>
            </a:r>
            <a:r>
              <a:rPr lang="zh-CN" altLang="en-US" baseline="-25000">
                <a:solidFill>
                  <a:schemeClr val="tx1"/>
                </a:solidFill>
                <a:uFillTx/>
                <a:latin typeface="Consolas" panose="020B0609020204030204" charset="0"/>
                <a:ea typeface="幼圆" panose="02010509060101010101" charset="-122"/>
                <a:cs typeface="Consolas" panose="020B0609020204030204" charset="0"/>
              </a:rPr>
              <a:t>2</a:t>
            </a:r>
            <a:endParaRPr lang="zh-CN" altLang="en-US">
              <a:latin typeface="Consolas" panose="020B0609020204030204" charset="0"/>
              <a:ea typeface="幼圆" panose="02010509060101010101" charset="-122"/>
              <a:cs typeface="Consolas" panose="020B0609020204030204" charset="0"/>
            </a:endParaRPr>
          </a:p>
          <a:p>
            <a:pPr>
              <a:lnSpc>
                <a:spcPct val="120000"/>
              </a:lnSpc>
            </a:pPr>
            <a:r>
              <a:rPr lang="zh-CN" altLang="en-US">
                <a:latin typeface="Consolas" panose="020B0609020204030204" charset="0"/>
                <a:ea typeface="幼圆" panose="02010509060101010101" charset="-122"/>
                <a:cs typeface="Consolas" panose="020B0609020204030204" charset="0"/>
              </a:rPr>
              <a:t> 100 1110 0010</a:t>
            </a:r>
            <a:endParaRPr lang="zh-CN" altLang="en-US">
              <a:latin typeface="Consolas" panose="020B0609020204030204" charset="0"/>
              <a:ea typeface="幼圆" panose="02010509060101010101" charset="-122"/>
              <a:cs typeface="Consolas" panose="020B0609020204030204" charset="0"/>
            </a:endParaRPr>
          </a:p>
          <a:p>
            <a:pPr>
              <a:lnSpc>
                <a:spcPct val="120000"/>
              </a:lnSpc>
            </a:pPr>
            <a:r>
              <a:rPr lang="zh-CN" altLang="en-US">
                <a:latin typeface="Consolas" panose="020B0609020204030204" charset="0"/>
                <a:ea typeface="幼圆" panose="02010509060101010101" charset="-122"/>
                <a:cs typeface="Consolas" panose="020B0609020204030204" charset="0"/>
              </a:rPr>
              <a:t>(4E2)</a:t>
            </a:r>
            <a:r>
              <a:rPr lang="zh-CN" altLang="en-US" baseline="-25000">
                <a:solidFill>
                  <a:schemeClr val="tx1"/>
                </a:solidFill>
                <a:uFillTx/>
                <a:latin typeface="Consolas" panose="020B0609020204030204" charset="0"/>
                <a:ea typeface="幼圆" panose="02010509060101010101" charset="-122"/>
                <a:cs typeface="Consolas" panose="020B0609020204030204" charset="0"/>
              </a:rPr>
              <a:t>16</a:t>
            </a:r>
            <a:endParaRPr lang="zh-CN" altLang="en-US" baseline="-25000">
              <a:solidFill>
                <a:schemeClr val="tx1"/>
              </a:solidFill>
              <a:uFillTx/>
              <a:latin typeface="Consolas" panose="020B0609020204030204" charset="0"/>
              <a:ea typeface="幼圆" panose="02010509060101010101" charset="-122"/>
              <a:cs typeface="Consolas" panose="020B0609020204030204" charset="0"/>
            </a:endParaRPr>
          </a:p>
        </p:txBody>
      </p:sp>
      <p:pic>
        <p:nvPicPr>
          <p:cNvPr id="6" name="图片 5"/>
          <p:cNvPicPr>
            <a:picLocks noChangeAspect="1"/>
          </p:cNvPicPr>
          <p:nvPr>
            <p:custDataLst>
              <p:tags r:id="rId3"/>
            </p:custDataLst>
          </p:nvPr>
        </p:nvPicPr>
        <p:blipFill>
          <a:blip r:embed="rId4"/>
          <a:stretch>
            <a:fillRect/>
          </a:stretch>
        </p:blipFill>
        <p:spPr>
          <a:xfrm>
            <a:off x="3716655" y="4965700"/>
            <a:ext cx="8268970" cy="1591945"/>
          </a:xfrm>
          <a:prstGeom prst="rect">
            <a:avLst/>
          </a:prstGeom>
        </p:spPr>
      </p:pic>
      <p:sp>
        <p:nvSpPr>
          <p:cNvPr id="7" name="文本框 6"/>
          <p:cNvSpPr txBox="1"/>
          <p:nvPr/>
        </p:nvSpPr>
        <p:spPr>
          <a:xfrm>
            <a:off x="5569585" y="4372610"/>
            <a:ext cx="5692140" cy="368300"/>
          </a:xfrm>
          <a:prstGeom prst="rect">
            <a:avLst/>
          </a:prstGeom>
          <a:noFill/>
          <a:ln w="19050">
            <a:solidFill>
              <a:schemeClr val="tx1"/>
            </a:solidFill>
          </a:ln>
        </p:spPr>
        <p:txBody>
          <a:bodyPr wrap="square" rtlCol="0">
            <a:spAutoFit/>
          </a:bodyPr>
          <a:p>
            <a:r>
              <a:rPr lang="en-US" altLang="zh-CN">
                <a:latin typeface="Consolas" panose="020B0609020204030204" charset="0"/>
                <a:ea typeface="幼圆" panose="02010509060101010101" charset="-122"/>
                <a:cs typeface="Consolas" panose="020B0609020204030204" charset="0"/>
              </a:rPr>
              <a:t>16→2</a:t>
            </a:r>
            <a:r>
              <a:rPr lang="zh-CN" altLang="en-US">
                <a:latin typeface="Consolas" panose="020B0609020204030204" charset="0"/>
                <a:ea typeface="幼圆" panose="02010509060101010101" charset="-122"/>
                <a:cs typeface="Consolas" panose="020B0609020204030204" charset="0"/>
              </a:rPr>
              <a:t>：正常顺序，一一对应到二进制的四位数</a:t>
            </a:r>
            <a:endParaRPr lang="zh-CN" altLang="en-US">
              <a:latin typeface="Consolas" panose="020B0609020204030204" charset="0"/>
              <a:ea typeface="幼圆" panose="02010509060101010101" charset="-122"/>
              <a:cs typeface="Consolas" panose="020B0609020204030204" charset="0"/>
            </a:endParaRPr>
          </a:p>
        </p:txBody>
      </p:sp>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en-US" altLang="zh-CN"/>
              <a:t>2</a:t>
            </a:r>
            <a:r>
              <a:rPr lang="zh-CN" altLang="en-US"/>
              <a:t>与</a:t>
            </a:r>
            <a:r>
              <a:rPr lang="en-US" altLang="zh-CN"/>
              <a:t>8</a:t>
            </a:r>
            <a:r>
              <a:rPr lang="zh-CN" altLang="en-US"/>
              <a:t>相互转换</a:t>
            </a:r>
            <a:endParaRPr lang="zh-CN" altLang="en-US"/>
          </a:p>
        </p:txBody>
      </p:sp>
      <p:sp>
        <p:nvSpPr>
          <p:cNvPr id="5" name="副标题 4"/>
          <p:cNvSpPr/>
          <p:nvPr>
            <p:ph type="subTitle" idx="1"/>
          </p:nvPr>
        </p:nvSpPr>
        <p:spPr/>
        <p:txBody>
          <a:bodyPr/>
          <a:p>
            <a:r>
              <a:rPr lang="zh-CN" altLang="en-US" sz="1800"/>
              <a:t>牢记进制转换表</a:t>
            </a:r>
            <a:endParaRPr lang="zh-CN" altLang="en-US" sz="180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02635" y="302330"/>
            <a:ext cx="10969200" cy="705600"/>
          </a:xfrm>
        </p:spPr>
        <p:txBody>
          <a:bodyPr/>
          <a:p>
            <a:r>
              <a:rPr lang="en-US" altLang="zh-CN">
                <a:sym typeface="+mn-ea"/>
              </a:rPr>
              <a:t>2</a:t>
            </a:r>
            <a:r>
              <a:rPr lang="zh-CN" altLang="en-US">
                <a:sym typeface="+mn-ea"/>
              </a:rPr>
              <a:t>与</a:t>
            </a:r>
            <a:r>
              <a:rPr lang="en-US" altLang="zh-CN">
                <a:sym typeface="+mn-ea"/>
              </a:rPr>
              <a:t>8</a:t>
            </a:r>
            <a:r>
              <a:rPr lang="zh-CN" altLang="en-US">
                <a:sym typeface="+mn-ea"/>
              </a:rPr>
              <a:t>的转换</a:t>
            </a:r>
            <a:endParaRPr lang="en-US" altLang="zh-CN"/>
          </a:p>
        </p:txBody>
      </p:sp>
      <p:sp>
        <p:nvSpPr>
          <p:cNvPr id="3" name="内容占位符 2"/>
          <p:cNvSpPr/>
          <p:nvPr>
            <p:ph idx="1"/>
          </p:nvPr>
        </p:nvSpPr>
        <p:spPr>
          <a:xfrm>
            <a:off x="246450" y="1134165"/>
            <a:ext cx="10969200" cy="4759200"/>
          </a:xfrm>
        </p:spPr>
        <p:txBody>
          <a:bodyPr/>
          <a:p>
            <a:pPr>
              <a:lnSpc>
                <a:spcPct val="130000"/>
              </a:lnSpc>
            </a:pPr>
            <a:r>
              <a:rPr lang="zh-CN" altLang="en-US" u="none">
                <a:solidFill>
                  <a:srgbClr val="595959"/>
                </a:solidFill>
              </a:rPr>
              <a:t>跟</a:t>
            </a:r>
            <a:r>
              <a:rPr lang="en-US" altLang="zh-CN" u="none">
                <a:solidFill>
                  <a:srgbClr val="595959"/>
                </a:solidFill>
              </a:rPr>
              <a:t>2</a:t>
            </a:r>
            <a:r>
              <a:rPr lang="zh-CN" altLang="en-US" u="none">
                <a:solidFill>
                  <a:srgbClr val="595959"/>
                </a:solidFill>
              </a:rPr>
              <a:t>与</a:t>
            </a:r>
            <a:r>
              <a:rPr lang="en-US" altLang="zh-CN" u="none">
                <a:solidFill>
                  <a:srgbClr val="595959"/>
                </a:solidFill>
              </a:rPr>
              <a:t>16</a:t>
            </a:r>
            <a:r>
              <a:rPr lang="zh-CN" altLang="en-US" u="none">
                <a:solidFill>
                  <a:srgbClr val="595959"/>
                </a:solidFill>
              </a:rPr>
              <a:t>同理</a:t>
            </a:r>
            <a:endParaRPr lang="zh-CN" altLang="en-US" u="none">
              <a:solidFill>
                <a:srgbClr val="595959"/>
              </a:solidFill>
            </a:endParaRPr>
          </a:p>
        </p:txBody>
      </p:sp>
      <p:pic>
        <p:nvPicPr>
          <p:cNvPr id="4" name="图片 3"/>
          <p:cNvPicPr>
            <a:picLocks noChangeAspect="1"/>
          </p:cNvPicPr>
          <p:nvPr>
            <p:custDataLst>
              <p:tags r:id="rId1"/>
            </p:custDataLst>
          </p:nvPr>
        </p:nvPicPr>
        <p:blipFill>
          <a:blip r:embed="rId2"/>
          <a:stretch>
            <a:fillRect/>
          </a:stretch>
        </p:blipFill>
        <p:spPr>
          <a:xfrm>
            <a:off x="415925" y="1545590"/>
            <a:ext cx="6341110" cy="188341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46380" y="3508375"/>
            <a:ext cx="8427085" cy="3028950"/>
          </a:xfrm>
          <a:prstGeom prst="rect">
            <a:avLst/>
          </a:prstGeom>
        </p:spPr>
      </p:pic>
    </p:spTree>
    <p:custDataLst>
      <p:tags r:id="rId5"/>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八进制</a:t>
            </a:r>
            <a:r>
              <a:rPr lang="en-US" altLang="zh-CN"/>
              <a:t>-</a:t>
            </a:r>
            <a:r>
              <a:rPr lang="zh-CN" altLang="en-US"/>
              <a:t>十六进制相互转换</a:t>
            </a:r>
            <a:endParaRPr lang="zh-CN" altLang="en-US"/>
          </a:p>
        </p:txBody>
      </p:sp>
      <p:sp>
        <p:nvSpPr>
          <p:cNvPr id="5" name="副标题 4"/>
          <p:cNvSpPr/>
          <p:nvPr>
            <p:ph type="subTitle" idx="1"/>
          </p:nvPr>
        </p:nvSpPr>
        <p:spPr/>
        <p:txBody>
          <a:bodyPr/>
          <a:p>
            <a:r>
              <a:rPr lang="zh-CN" altLang="en-US" sz="1800"/>
              <a:t>当然是借助二进制啦</a:t>
            </a:r>
            <a:r>
              <a:rPr lang="en-US" altLang="zh-CN" sz="1800"/>
              <a:t>~</a:t>
            </a:r>
            <a:endParaRPr lang="en-US" altLang="zh-CN" sz="180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65170" y="134055"/>
            <a:ext cx="10969200" cy="705600"/>
          </a:xfrm>
        </p:spPr>
        <p:txBody>
          <a:bodyPr/>
          <a:p>
            <a:r>
              <a:rPr lang="zh-CN" altLang="en-US"/>
              <a:t>参考书</a:t>
            </a:r>
            <a:endParaRPr lang="zh-CN" altLang="en-US"/>
          </a:p>
        </p:txBody>
      </p:sp>
      <p:sp>
        <p:nvSpPr>
          <p:cNvPr id="3" name="内容占位符 2"/>
          <p:cNvSpPr/>
          <p:nvPr>
            <p:ph idx="1"/>
          </p:nvPr>
        </p:nvSpPr>
        <p:spPr>
          <a:xfrm>
            <a:off x="165100" y="928370"/>
            <a:ext cx="10968990" cy="5620385"/>
          </a:xfrm>
        </p:spPr>
        <p:txBody>
          <a:bodyPr/>
          <a:p>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2</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3</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4</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8</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11</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12</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14</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r>
              <a:rPr lang="en-US" altLang="zh-CN" sz="1800" u="none">
                <a:solidFill>
                  <a:srgbClr val="595959"/>
                </a:solidFill>
                <a:latin typeface="Consolas" panose="020B0609020204030204" charset="0"/>
                <a:ea typeface="幼圆" panose="02010509060101010101" charset="-122"/>
                <a:cs typeface="Consolas" panose="020B0609020204030204" charset="0"/>
                <a:sym typeface="+mn-ea"/>
              </a:rPr>
              <a:t>15</a:t>
            </a:r>
            <a:r>
              <a:rPr lang="zh-CN" altLang="en-US" sz="1800" u="none">
                <a:solidFill>
                  <a:srgbClr val="595959"/>
                </a:solidFill>
                <a:latin typeface="Consolas" panose="020B0609020204030204" charset="0"/>
                <a:ea typeface="幼圆" panose="02010509060101010101" charset="-122"/>
                <a:cs typeface="Consolas" panose="020B0609020204030204" charset="0"/>
                <a:sym typeface="+mn-ea"/>
              </a:rPr>
              <a:t>）</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r>
              <a:rPr lang="zh-CN" altLang="en-US" sz="1800" u="none">
                <a:solidFill>
                  <a:srgbClr val="595959"/>
                </a:solidFill>
                <a:latin typeface="Consolas" panose="020B0609020204030204" charset="0"/>
                <a:ea typeface="幼圆" panose="02010509060101010101" charset="-122"/>
                <a:cs typeface="Consolas" panose="020B0609020204030204" charset="0"/>
              </a:rPr>
              <a:t>《编码》</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r>
              <a:rPr lang="zh-CN" altLang="en-US" sz="1800" u="none">
                <a:solidFill>
                  <a:srgbClr val="595959"/>
                </a:solidFill>
                <a:latin typeface="Consolas" panose="020B0609020204030204" charset="0"/>
                <a:ea typeface="幼圆" panose="02010509060101010101" charset="-122"/>
                <a:cs typeface="Consolas" panose="020B0609020204030204" charset="0"/>
              </a:rPr>
              <a:t>涉及的附录知识清单</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附录</a:t>
            </a:r>
            <a:r>
              <a:rPr lang="en-US" altLang="zh-CN" sz="1800">
                <a:latin typeface="Consolas" panose="020B0609020204030204" charset="0"/>
                <a:ea typeface="幼圆" panose="02010509060101010101" charset="-122"/>
                <a:cs typeface="Consolas" panose="020B0609020204030204" charset="0"/>
                <a:sym typeface="+mn-ea"/>
              </a:rPr>
              <a:t>H</a:t>
            </a:r>
            <a:r>
              <a:rPr lang="zh-CN" altLang="en-US" sz="1800">
                <a:latin typeface="Consolas" panose="020B0609020204030204" charset="0"/>
                <a:ea typeface="幼圆" panose="02010509060101010101" charset="-122"/>
                <a:cs typeface="Consolas" panose="020B0609020204030204" charset="0"/>
                <a:sym typeface="+mn-ea"/>
              </a:rPr>
              <a:t>：错误检测和纠正</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pPr lvl="1"/>
            <a:r>
              <a:rPr lang="zh-CN" altLang="en-US" sz="1800" u="none">
                <a:solidFill>
                  <a:srgbClr val="595959"/>
                </a:solidFill>
                <a:latin typeface="Consolas" panose="020B0609020204030204" charset="0"/>
                <a:ea typeface="幼圆" panose="02010509060101010101" charset="-122"/>
                <a:cs typeface="Consolas" panose="020B0609020204030204" charset="0"/>
              </a:rPr>
              <a:t>附录</a:t>
            </a:r>
            <a:r>
              <a:rPr lang="en-US" altLang="zh-CN" sz="1800" u="none">
                <a:solidFill>
                  <a:srgbClr val="595959"/>
                </a:solidFill>
                <a:latin typeface="Consolas" panose="020B0609020204030204" charset="0"/>
                <a:ea typeface="幼圆" panose="02010509060101010101" charset="-122"/>
                <a:cs typeface="Consolas" panose="020B0609020204030204" charset="0"/>
              </a:rPr>
              <a:t>A</a:t>
            </a:r>
            <a:r>
              <a:rPr lang="zh-CN" altLang="en-US" sz="1800" u="none">
                <a:solidFill>
                  <a:srgbClr val="595959"/>
                </a:solidFill>
                <a:latin typeface="Consolas" panose="020B0609020204030204" charset="0"/>
                <a:ea typeface="幼圆" panose="02010509060101010101" charset="-122"/>
                <a:cs typeface="Consolas" panose="020B0609020204030204" charset="0"/>
              </a:rPr>
              <a:t>：</a:t>
            </a:r>
            <a:r>
              <a:rPr lang="en-US" altLang="zh-CN" sz="1800" u="none">
                <a:solidFill>
                  <a:srgbClr val="595959"/>
                </a:solidFill>
                <a:latin typeface="Consolas" panose="020B0609020204030204" charset="0"/>
                <a:ea typeface="幼圆" panose="02010509060101010101" charset="-122"/>
                <a:cs typeface="Consolas" panose="020B0609020204030204" charset="0"/>
              </a:rPr>
              <a:t>Unicode</a:t>
            </a:r>
            <a:endParaRPr lang="en-US" altLang="zh-CN" sz="1800" u="none">
              <a:solidFill>
                <a:srgbClr val="595959"/>
              </a:solidFill>
              <a:latin typeface="Consolas" panose="020B0609020204030204" charset="0"/>
              <a:ea typeface="幼圆" panose="02010509060101010101" charset="-122"/>
              <a:cs typeface="Consolas" panose="020B0609020204030204" charset="0"/>
            </a:endParaRPr>
          </a:p>
          <a:p>
            <a:pPr lvl="1"/>
            <a:r>
              <a:rPr lang="zh-CN" altLang="en-US" sz="1800" u="none">
                <a:solidFill>
                  <a:srgbClr val="595959"/>
                </a:solidFill>
                <a:latin typeface="Consolas" panose="020B0609020204030204" charset="0"/>
                <a:ea typeface="幼圆" panose="02010509060101010101" charset="-122"/>
                <a:cs typeface="Consolas" panose="020B0609020204030204" charset="0"/>
              </a:rPr>
              <a:t>附录</a:t>
            </a:r>
            <a:r>
              <a:rPr lang="en-US" altLang="zh-CN" sz="1800" u="none">
                <a:solidFill>
                  <a:srgbClr val="595959"/>
                </a:solidFill>
                <a:latin typeface="Consolas" panose="020B0609020204030204" charset="0"/>
                <a:ea typeface="幼圆" panose="02010509060101010101" charset="-122"/>
                <a:cs typeface="Consolas" panose="020B0609020204030204" charset="0"/>
              </a:rPr>
              <a:t>E</a:t>
            </a:r>
            <a:r>
              <a:rPr lang="zh-CN" altLang="en-US" sz="1800" u="none">
                <a:solidFill>
                  <a:srgbClr val="595959"/>
                </a:solidFill>
                <a:latin typeface="Consolas" panose="020B0609020204030204" charset="0"/>
                <a:ea typeface="幼圆" panose="02010509060101010101" charset="-122"/>
                <a:cs typeface="Consolas" panose="020B0609020204030204" charset="0"/>
              </a:rPr>
              <a:t>：布尔代数和逻辑电路</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pPr lvl="1"/>
            <a:r>
              <a:rPr lang="zh-CN" altLang="en-US" sz="1800" u="none">
                <a:solidFill>
                  <a:srgbClr val="595959"/>
                </a:solidFill>
                <a:latin typeface="Consolas" panose="020B0609020204030204" charset="0"/>
                <a:ea typeface="幼圆" panose="02010509060101010101" charset="-122"/>
                <a:cs typeface="Consolas" panose="020B0609020204030204" charset="0"/>
              </a:rPr>
              <a:t>附录</a:t>
            </a:r>
            <a:r>
              <a:rPr lang="en-US" altLang="zh-CN" sz="1800" u="none">
                <a:solidFill>
                  <a:srgbClr val="595959"/>
                </a:solidFill>
                <a:latin typeface="Consolas" panose="020B0609020204030204" charset="0"/>
                <a:ea typeface="幼圆" panose="02010509060101010101" charset="-122"/>
                <a:cs typeface="Consolas" panose="020B0609020204030204" charset="0"/>
              </a:rPr>
              <a:t>I</a:t>
            </a:r>
            <a:r>
              <a:rPr lang="zh-CN" altLang="en-US" sz="1800" u="none">
                <a:solidFill>
                  <a:srgbClr val="595959"/>
                </a:solidFill>
                <a:latin typeface="Consolas" panose="020B0609020204030204" charset="0"/>
                <a:ea typeface="幼圆" panose="02010509060101010101" charset="-122"/>
                <a:cs typeface="Consolas" panose="020B0609020204030204" charset="0"/>
              </a:rPr>
              <a:t>：符号</a:t>
            </a:r>
            <a:r>
              <a:rPr lang="en-US" altLang="zh-CN" sz="1800" u="none">
                <a:solidFill>
                  <a:srgbClr val="595959"/>
                </a:solidFill>
                <a:latin typeface="Consolas" panose="020B0609020204030204" charset="0"/>
                <a:ea typeface="幼圆" panose="02010509060101010101" charset="-122"/>
                <a:cs typeface="Consolas" panose="020B0609020204030204" charset="0"/>
              </a:rPr>
              <a:t>+</a:t>
            </a:r>
            <a:r>
              <a:rPr lang="zh-CN" altLang="en-US" sz="1800" u="none">
                <a:solidFill>
                  <a:srgbClr val="595959"/>
                </a:solidFill>
                <a:latin typeface="Consolas" panose="020B0609020204030204" charset="0"/>
                <a:ea typeface="幼圆" panose="02010509060101010101" charset="-122"/>
                <a:cs typeface="Consolas" panose="020B0609020204030204" charset="0"/>
              </a:rPr>
              <a:t>绝对值整数的加减法</a:t>
            </a:r>
            <a:endParaRPr lang="zh-CN" altLang="en-US" sz="1800" u="none">
              <a:solidFill>
                <a:srgbClr val="595959"/>
              </a:solidFill>
              <a:latin typeface="Consolas" panose="020B0609020204030204" charset="0"/>
              <a:ea typeface="幼圆" panose="02010509060101010101" charset="-122"/>
              <a:cs typeface="Consolas" panose="020B0609020204030204" charset="0"/>
            </a:endParaRPr>
          </a:p>
          <a:p>
            <a:pPr lvl="1"/>
            <a:r>
              <a:rPr lang="zh-CN" altLang="en-US" sz="1800" u="none">
                <a:solidFill>
                  <a:srgbClr val="595959"/>
                </a:solidFill>
                <a:latin typeface="Consolas" panose="020B0609020204030204" charset="0"/>
                <a:ea typeface="幼圆" panose="02010509060101010101" charset="-122"/>
                <a:cs typeface="Consolas" panose="020B0609020204030204" charset="0"/>
              </a:rPr>
              <a:t>附录</a:t>
            </a:r>
            <a:r>
              <a:rPr lang="en-US" altLang="zh-CN" sz="1800" u="none">
                <a:solidFill>
                  <a:srgbClr val="595959"/>
                </a:solidFill>
                <a:latin typeface="Consolas" panose="020B0609020204030204" charset="0"/>
                <a:ea typeface="幼圆" panose="02010509060101010101" charset="-122"/>
                <a:cs typeface="Consolas" panose="020B0609020204030204" charset="0"/>
              </a:rPr>
              <a:t>J</a:t>
            </a:r>
            <a:r>
              <a:rPr lang="zh-CN" altLang="en-US" sz="1800" u="none">
                <a:solidFill>
                  <a:srgbClr val="595959"/>
                </a:solidFill>
                <a:latin typeface="Consolas" panose="020B0609020204030204" charset="0"/>
                <a:ea typeface="幼圆" panose="02010509060101010101" charset="-122"/>
                <a:cs typeface="Consolas" panose="020B0609020204030204" charset="0"/>
              </a:rPr>
              <a:t>：实数的加减法</a:t>
            </a:r>
            <a:endParaRPr lang="en-US" altLang="zh-CN" sz="1800" u="none">
              <a:solidFill>
                <a:srgbClr val="595959"/>
              </a:solidFill>
              <a:latin typeface="Consolas" panose="020B0609020204030204" charset="0"/>
              <a:ea typeface="幼圆" panose="02010509060101010101" charset="-122"/>
              <a:cs typeface="Consolas" panose="020B0609020204030204" charset="0"/>
            </a:endParaRPr>
          </a:p>
          <a:p>
            <a:pPr lvl="1"/>
            <a:endParaRPr lang="zh-CN" altLang="en-US" sz="1800" u="none">
              <a:solidFill>
                <a:srgbClr val="595959"/>
              </a:solidFill>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47675" y="342265"/>
            <a:ext cx="11123930" cy="4011295"/>
          </a:xfrm>
          <a:prstGeom prst="rect">
            <a:avLst/>
          </a:prstGeom>
        </p:spPr>
      </p:pic>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t>2 </a:t>
            </a:r>
            <a:r>
              <a:rPr lang="zh-CN" altLang="en-US"/>
              <a:t>数据存储</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89935" y="170885"/>
            <a:ext cx="10969200" cy="705600"/>
          </a:xfrm>
        </p:spPr>
        <p:txBody>
          <a:bodyPr/>
          <a:p>
            <a:r>
              <a:rPr lang="zh-CN" altLang="en-US"/>
              <a:t>统一的格式</a:t>
            </a:r>
            <a:r>
              <a:rPr lang="en-US" altLang="zh-CN"/>
              <a:t>——</a:t>
            </a:r>
            <a:r>
              <a:rPr lang="zh-CN" altLang="en-US"/>
              <a:t>位模式Bit patterns</a:t>
            </a:r>
            <a:endParaRPr lang="zh-CN" altLang="en-US"/>
          </a:p>
        </p:txBody>
      </p:sp>
      <p:sp>
        <p:nvSpPr>
          <p:cNvPr id="3" name="内容占位符 2"/>
          <p:cNvSpPr/>
          <p:nvPr>
            <p:ph idx="1"/>
          </p:nvPr>
        </p:nvSpPr>
        <p:spPr>
          <a:xfrm>
            <a:off x="189865" y="1121410"/>
            <a:ext cx="11642725" cy="5389245"/>
          </a:xfrm>
        </p:spPr>
        <p:txBody>
          <a:bodyPr/>
          <a:p>
            <a:r>
              <a:rPr lang="zh-CN" altLang="en-US" sz="1800">
                <a:latin typeface="Consolas" panose="020B0609020204030204" charset="0"/>
                <a:ea typeface="幼圆" panose="02010509060101010101" charset="-122"/>
                <a:cs typeface="Consolas" panose="020B0609020204030204" charset="0"/>
              </a:rPr>
              <a:t>一个</a:t>
            </a:r>
            <a:r>
              <a:rPr lang="zh-CN" altLang="en-US" sz="1800">
                <a:solidFill>
                  <a:srgbClr val="FF0000"/>
                </a:solidFill>
                <a:latin typeface="Consolas" panose="020B0609020204030204" charset="0"/>
                <a:ea typeface="幼圆" panose="02010509060101010101" charset="-122"/>
                <a:cs typeface="Consolas" panose="020B0609020204030204" charset="0"/>
              </a:rPr>
              <a:t>位</a:t>
            </a:r>
            <a:r>
              <a:rPr lang="zh-CN" altLang="en-US" sz="1800">
                <a:latin typeface="Consolas" panose="020B0609020204030204" charset="0"/>
                <a:ea typeface="幼圆" panose="02010509060101010101" charset="-122"/>
                <a:cs typeface="Consolas" panose="020B0609020204030204" charset="0"/>
              </a:rPr>
              <a:t>（</a:t>
            </a:r>
            <a:r>
              <a:rPr lang="en-US" altLang="zh-CN" sz="1800">
                <a:latin typeface="Consolas" panose="020B0609020204030204" charset="0"/>
                <a:ea typeface="幼圆" panose="02010509060101010101" charset="-122"/>
                <a:cs typeface="Consolas" panose="020B0609020204030204" charset="0"/>
              </a:rPr>
              <a:t>bit;binary digit</a:t>
            </a:r>
            <a:r>
              <a:rPr lang="zh-CN" altLang="en-US" sz="1800">
                <a:latin typeface="Consolas" panose="020B0609020204030204" charset="0"/>
                <a:ea typeface="幼圆" panose="02010509060101010101" charset="-122"/>
                <a:cs typeface="Consolas" panose="020B0609020204030204" charset="0"/>
              </a:rPr>
              <a:t>）</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一个电子</a:t>
            </a:r>
            <a:r>
              <a:rPr lang="zh-CN" altLang="en-US" sz="1800">
                <a:solidFill>
                  <a:srgbClr val="FF0000"/>
                </a:solidFill>
                <a:latin typeface="Consolas" panose="020B0609020204030204" charset="0"/>
                <a:ea typeface="幼圆" panose="02010509060101010101" charset="-122"/>
                <a:cs typeface="Consolas" panose="020B0609020204030204" charset="0"/>
              </a:rPr>
              <a:t>开关</a:t>
            </a:r>
            <a:r>
              <a:rPr lang="en-US" altLang="zh-CN" sz="1800">
                <a:solidFill>
                  <a:schemeClr val="tx1"/>
                </a:solidFill>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计算机中存储的最小单位</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只有</a:t>
            </a:r>
            <a:r>
              <a:rPr lang="en-US" altLang="zh-CN" sz="1800">
                <a:latin typeface="Consolas" panose="020B0609020204030204" charset="0"/>
                <a:ea typeface="幼圆" panose="02010509060101010101" charset="-122"/>
                <a:cs typeface="Consolas" panose="020B0609020204030204" charset="0"/>
              </a:rPr>
              <a:t>0</a:t>
            </a:r>
            <a:r>
              <a:rPr lang="zh-CN" altLang="en-US" sz="1800">
                <a:latin typeface="Consolas" panose="020B0609020204030204" charset="0"/>
                <a:ea typeface="幼圆" panose="02010509060101010101" charset="-122"/>
                <a:cs typeface="Consolas" panose="020B0609020204030204" charset="0"/>
              </a:rPr>
              <a:t>（断开）或</a:t>
            </a:r>
            <a:r>
              <a:rPr lang="en-US" altLang="zh-CN" sz="1800">
                <a:latin typeface="Consolas" panose="020B0609020204030204" charset="0"/>
                <a:ea typeface="幼圆" panose="02010509060101010101" charset="-122"/>
                <a:cs typeface="Consolas" panose="020B0609020204030204" charset="0"/>
              </a:rPr>
              <a:t>1</a:t>
            </a:r>
            <a:r>
              <a:rPr lang="zh-CN" altLang="en-US" sz="1800">
                <a:latin typeface="Consolas" panose="020B0609020204030204" charset="0"/>
                <a:ea typeface="幼圆" panose="02010509060101010101" charset="-122"/>
                <a:cs typeface="Consolas" panose="020B0609020204030204" charset="0"/>
              </a:rPr>
              <a:t>（打开）两种状态</a:t>
            </a:r>
            <a:endParaRPr lang="zh-CN" altLang="en-US" sz="1800">
              <a:latin typeface="Consolas" panose="020B0609020204030204" charset="0"/>
              <a:ea typeface="幼圆" panose="02010509060101010101" charset="-122"/>
              <a:cs typeface="Consolas" panose="020B0609020204030204" charset="0"/>
            </a:endParaRPr>
          </a:p>
          <a:p>
            <a:pPr lvl="1"/>
            <a:endParaRPr lang="zh-CN" altLang="en-US" sz="1800">
              <a:latin typeface="Consolas" panose="020B0609020204030204" charset="0"/>
              <a:ea typeface="幼圆" panose="02010509060101010101" charset="-122"/>
              <a:cs typeface="Consolas" panose="020B0609020204030204" charset="0"/>
            </a:endParaRPr>
          </a:p>
          <a:p>
            <a:pPr lvl="1"/>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位模式</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位流</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位的序列</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1</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位序列长度为</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8</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的位模式</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=1</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字节（</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byte</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latin typeface="Consolas" panose="020B0609020204030204" charset="0"/>
                <a:ea typeface="幼圆" panose="02010509060101010101" charset="-122"/>
                <a:cs typeface="幼圆" panose="02010509060101010101" charset="-122"/>
                <a:sym typeface="+mn-ea"/>
              </a:rPr>
              <a:t>在计算机中</a:t>
            </a:r>
            <a:r>
              <a:rPr lang="en-US" altLang="zh-CN" sz="1800">
                <a:latin typeface="Consolas" panose="020B0609020204030204" charset="0"/>
                <a:ea typeface="幼圆" panose="02010509060101010101" charset="-122"/>
                <a:cs typeface="幼圆" panose="02010509060101010101" charset="-122"/>
                <a:sym typeface="+mn-ea"/>
              </a:rPr>
              <a:t> </a:t>
            </a:r>
            <a:r>
              <a:rPr lang="zh-CN" altLang="en-US" sz="1800">
                <a:latin typeface="Consolas" panose="020B0609020204030204" charset="0"/>
                <a:ea typeface="幼圆" panose="02010509060101010101" charset="-122"/>
                <a:cs typeface="幼圆" panose="02010509060101010101" charset="-122"/>
                <a:sym typeface="+mn-ea"/>
              </a:rPr>
              <a:t>采用位模式</a:t>
            </a:r>
            <a:r>
              <a:rPr lang="en-US" altLang="zh-CN" sz="1800">
                <a:latin typeface="Consolas" panose="020B0609020204030204" charset="0"/>
                <a:ea typeface="幼圆" panose="02010509060101010101" charset="-122"/>
                <a:cs typeface="幼圆" panose="02010509060101010101" charset="-122"/>
                <a:sym typeface="+mn-ea"/>
              </a:rPr>
              <a:t> </a:t>
            </a:r>
            <a:r>
              <a:rPr lang="zh-CN" altLang="en-US" sz="1800">
                <a:latin typeface="Consolas" panose="020B0609020204030204" charset="0"/>
                <a:ea typeface="幼圆" panose="02010509060101010101" charset="-122"/>
                <a:cs typeface="幼圆" panose="02010509060101010101" charset="-122"/>
                <a:sym typeface="+mn-ea"/>
              </a:rPr>
              <a:t>表示不同的数据类型</a:t>
            </a:r>
            <a:r>
              <a:rPr lang="en-US" altLang="zh-CN" sz="1800">
                <a:latin typeface="Consolas" panose="020B0609020204030204" charset="0"/>
                <a:ea typeface="幼圆" panose="02010509060101010101" charset="-122"/>
                <a:cs typeface="幼圆" panose="02010509060101010101" charset="-122"/>
                <a:sym typeface="+mn-ea"/>
              </a:rPr>
              <a:t> </a:t>
            </a:r>
            <a:endParaRPr lang="zh-CN" altLang="en-US" sz="1800">
              <a:latin typeface="Consolas" panose="020B0609020204030204" charset="0"/>
              <a:ea typeface="幼圆" panose="02010509060101010101" charset="-122"/>
              <a:cs typeface="幼圆" panose="02010509060101010101" charset="-122"/>
              <a:sym typeface="+mn-ea"/>
            </a:endParaRPr>
          </a:p>
          <a:p>
            <a:pPr marL="228600" lvl="0" indent="-228600">
              <a:buFont typeface="Arial" panose="020B0604020202020204" pitchFamily="34" charset="0"/>
              <a:buChar char="●"/>
            </a:pPr>
            <a:endParaRPr lang="zh-CN" altLang="en-US" sz="1800">
              <a:latin typeface="Consolas" panose="020B0609020204030204" charset="0"/>
              <a:ea typeface="幼圆" panose="02010509060101010101" charset="-122"/>
              <a:cs typeface="幼圆" panose="02010509060101010101" charset="-122"/>
              <a:sym typeface="+mn-ea"/>
            </a:endParaRPr>
          </a:p>
          <a:p>
            <a:pPr marL="228600" lvl="0" indent="-228600">
              <a:buFont typeface="Arial" panose="020B0604020202020204" pitchFamily="34" charset="0"/>
              <a:buChar char="●"/>
            </a:pP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如何存储数字</a:t>
            </a:r>
            <a:r>
              <a:rPr lang="en-US" altLang="zh-CN"/>
              <a:t>Numbers</a:t>
            </a:r>
            <a:endParaRPr lang="en-US" altLang="zh-CN"/>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在计算机中，</a:t>
            </a:r>
            <a:r>
              <a:rPr lang="en-US" altLang="zh-CN"/>
              <a:t>number</a:t>
            </a:r>
            <a:r>
              <a:rPr lang="zh-CN" altLang="en-US"/>
              <a:t>的表示法</a:t>
            </a:r>
            <a:endParaRPr lang="zh-CN" altLang="en-US"/>
          </a:p>
        </p:txBody>
      </p:sp>
      <p:sp>
        <p:nvSpPr>
          <p:cNvPr id="3" name="内容占位符 2"/>
          <p:cNvSpPr/>
          <p:nvPr>
            <p:ph idx="1"/>
          </p:nvPr>
        </p:nvSpPr>
        <p:spPr>
          <a:xfrm>
            <a:off x="608330" y="4786630"/>
            <a:ext cx="10968990" cy="1463040"/>
          </a:xfrm>
        </p:spPr>
        <p:txBody>
          <a:bodyPr/>
          <a:p>
            <a:r>
              <a:rPr lang="zh-CN" altLang="en-US"/>
              <a:t>为了有效利用内存，有无符号的整数存储方式不一样</a:t>
            </a:r>
            <a:endParaRPr lang="zh-CN" altLang="en-US"/>
          </a:p>
          <a:p>
            <a:r>
              <a:rPr lang="zh-CN" altLang="en-US"/>
              <a:t>没有小数的整数</a:t>
            </a:r>
            <a:r>
              <a:rPr lang="en-US" altLang="zh-CN"/>
              <a:t>——</a:t>
            </a:r>
            <a:r>
              <a:rPr lang="zh-CN" altLang="en-US"/>
              <a:t>定点（</a:t>
            </a:r>
            <a:r>
              <a:rPr lang="en-US" altLang="zh-CN"/>
              <a:t>fixed-point</a:t>
            </a:r>
            <a:r>
              <a:rPr lang="zh-CN" altLang="en-US"/>
              <a:t>）</a:t>
            </a:r>
            <a:endParaRPr lang="zh-CN" altLang="en-US"/>
          </a:p>
          <a:p>
            <a:r>
              <a:rPr lang="zh-CN" altLang="en-US"/>
              <a:t>有小数的实数</a:t>
            </a:r>
            <a:r>
              <a:rPr lang="en-US" altLang="zh-CN"/>
              <a:t>——</a:t>
            </a:r>
            <a:r>
              <a:rPr lang="zh-CN" altLang="en-US"/>
              <a:t>浮点</a:t>
            </a:r>
            <a:r>
              <a:rPr lang="en-US" altLang="zh-CN"/>
              <a:t>(floating-point)</a:t>
            </a:r>
            <a:endParaRPr lang="en-US" altLang="zh-CN"/>
          </a:p>
        </p:txBody>
      </p:sp>
      <p:graphicFrame>
        <p:nvGraphicFramePr>
          <p:cNvPr id="4" name="表格 3"/>
          <p:cNvGraphicFramePr/>
          <p:nvPr>
            <p:custDataLst>
              <p:tags r:id="rId1"/>
            </p:custDataLst>
          </p:nvPr>
        </p:nvGraphicFramePr>
        <p:xfrm>
          <a:off x="742950" y="1630680"/>
          <a:ext cx="10092690" cy="2751455"/>
        </p:xfrm>
        <a:graphic>
          <a:graphicData uri="http://schemas.openxmlformats.org/drawingml/2006/table">
            <a:tbl>
              <a:tblPr firstRow="1" bandRow="1">
                <a:tableStyleId>{5C22544A-7EE6-4342-B048-85BDC9FD1C3A}</a:tableStyleId>
              </a:tblPr>
              <a:tblGrid>
                <a:gridCol w="1508760"/>
                <a:gridCol w="2978785"/>
                <a:gridCol w="3343910"/>
                <a:gridCol w="2261235"/>
              </a:tblGrid>
              <a:tr h="488315">
                <a:tc>
                  <a:txBody>
                    <a:bodyPr/>
                    <a:p>
                      <a:pPr>
                        <a:buNone/>
                      </a:pPr>
                      <a:r>
                        <a:rPr lang="zh-CN" altLang="en-US">
                          <a:latin typeface="Consolas" panose="020B0609020204030204" charset="0"/>
                          <a:ea typeface="幼圆" panose="02010509060101010101" charset="-122"/>
                          <a:cs typeface="Consolas" panose="020B0609020204030204" charset="0"/>
                        </a:rPr>
                        <a:t>符号</a:t>
                      </a:r>
                      <a:r>
                        <a:rPr lang="en-US" altLang="zh-CN">
                          <a:latin typeface="Consolas" panose="020B0609020204030204" charset="0"/>
                          <a:ea typeface="幼圆" panose="02010509060101010101" charset="-122"/>
                          <a:cs typeface="Consolas" panose="020B0609020204030204" charset="0"/>
                        </a:rPr>
                        <a:t>sign/unsign</a:t>
                      </a:r>
                      <a:endParaRPr lang="en-US" altLang="zh-CN">
                        <a:latin typeface="Consolas" panose="020B0609020204030204" charset="0"/>
                        <a:ea typeface="幼圆" panose="02010509060101010101" charset="-122"/>
                        <a:cs typeface="Consolas" panose="020B0609020204030204" charset="0"/>
                      </a:endParaRPr>
                    </a:p>
                  </a:txBody>
                  <a:tcPr/>
                </a:tc>
                <a:tc>
                  <a:txBody>
                    <a:bodyPr/>
                    <a:p>
                      <a:pPr>
                        <a:buNone/>
                      </a:pPr>
                      <a:r>
                        <a:rPr lang="zh-CN" altLang="en-US">
                          <a:latin typeface="Consolas" panose="020B0609020204030204" charset="0"/>
                          <a:ea typeface="幼圆" panose="02010509060101010101" charset="-122"/>
                          <a:cs typeface="Consolas" panose="020B0609020204030204" charset="0"/>
                        </a:rPr>
                        <a:t>存储整数</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实数（带小数点）</a:t>
                      </a:r>
                      <a:endParaRPr lang="zh-CN" altLang="en-US">
                        <a:latin typeface="Consolas" panose="020B0609020204030204" charset="0"/>
                        <a:ea typeface="幼圆" panose="02010509060101010101" charset="-122"/>
                        <a:cs typeface="Consolas" panose="020B0609020204030204" charset="0"/>
                      </a:endParaRPr>
                    </a:p>
                  </a:txBody>
                  <a:tcPr/>
                </a:tc>
                <a:tc>
                  <a:txBody>
                    <a:bodyPr/>
                    <a:p>
                      <a:pPr>
                        <a:buNone/>
                      </a:pPr>
                      <a:r>
                        <a:rPr lang="zh-CN" altLang="en-US">
                          <a:latin typeface="Consolas" panose="020B0609020204030204" charset="0"/>
                          <a:ea typeface="幼圆" panose="02010509060101010101" charset="-122"/>
                          <a:cs typeface="Consolas" panose="020B0609020204030204" charset="0"/>
                        </a:rPr>
                        <a:t>表示法（定点</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浮点）</a:t>
                      </a:r>
                      <a:endParaRPr lang="zh-CN" altLang="en-US">
                        <a:latin typeface="Consolas" panose="020B0609020204030204" charset="0"/>
                        <a:ea typeface="幼圆" panose="02010509060101010101" charset="-122"/>
                        <a:cs typeface="Consolas" panose="020B0609020204030204" charset="0"/>
                      </a:endParaRPr>
                    </a:p>
                  </a:txBody>
                  <a:tcPr/>
                </a:tc>
                <a:tc>
                  <a:txBody>
                    <a:bodyPr/>
                    <a:p>
                      <a:pPr>
                        <a:buNone/>
                      </a:pPr>
                      <a:r>
                        <a:rPr lang="zh-CN" altLang="en-US">
                          <a:latin typeface="Consolas" panose="020B0609020204030204" charset="0"/>
                          <a:ea typeface="幼圆" panose="02010509060101010101" charset="-122"/>
                          <a:cs typeface="Consolas" panose="020B0609020204030204" charset="0"/>
                        </a:rPr>
                        <a:t>位数</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表示范围</a:t>
                      </a:r>
                      <a:endParaRPr lang="zh-CN" altLang="en-US">
                        <a:latin typeface="Consolas" panose="020B0609020204030204" charset="0"/>
                        <a:ea typeface="幼圆" panose="02010509060101010101" charset="-122"/>
                        <a:cs typeface="Consolas" panose="020B0609020204030204" charset="0"/>
                      </a:endParaRPr>
                    </a:p>
                  </a:txBody>
                  <a:tcPr/>
                </a:tc>
              </a:tr>
              <a:tr h="488950">
                <a:tc>
                  <a:txBody>
                    <a:bodyPr/>
                    <a:p>
                      <a:pPr>
                        <a:buNone/>
                      </a:pPr>
                      <a:r>
                        <a:rPr lang="zh-CN" altLang="en-US">
                          <a:latin typeface="Consolas" panose="020B0609020204030204" charset="0"/>
                          <a:ea typeface="幼圆" panose="02010509060101010101" charset="-122"/>
                        </a:rPr>
                        <a:t>无</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正整数</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无符号表示法</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cs typeface="Consolas" panose="020B0609020204030204" charset="0"/>
                        </a:rPr>
                        <a:t>视</a:t>
                      </a:r>
                      <a:r>
                        <a:rPr lang="en-US" altLang="zh-CN">
                          <a:latin typeface="Consolas" panose="020B0609020204030204" charset="0"/>
                          <a:ea typeface="幼圆" panose="02010509060101010101" charset="-122"/>
                          <a:cs typeface="Consolas" panose="020B0609020204030204" charset="0"/>
                        </a:rPr>
                        <a:t>n</a:t>
                      </a:r>
                      <a:r>
                        <a:rPr lang="zh-CN" altLang="en-US">
                          <a:latin typeface="Consolas" panose="020B0609020204030204" charset="0"/>
                          <a:ea typeface="幼圆" panose="02010509060101010101" charset="-122"/>
                          <a:cs typeface="Consolas" panose="020B0609020204030204" charset="0"/>
                        </a:rPr>
                        <a:t>位决定</a:t>
                      </a:r>
                      <a:r>
                        <a:rPr lang="en-US" altLang="zh-CN">
                          <a:latin typeface="Consolas" panose="020B0609020204030204" charset="0"/>
                          <a:ea typeface="幼圆" panose="02010509060101010101" charset="-122"/>
                          <a:cs typeface="Consolas" panose="020B0609020204030204" charset="0"/>
                        </a:rPr>
                        <a:t>-(2</a:t>
                      </a:r>
                      <a:r>
                        <a:rPr lang="en-US" altLang="zh-CN" baseline="30000">
                          <a:solidFill>
                            <a:schemeClr val="tx1"/>
                          </a:solidFill>
                          <a:uFillTx/>
                          <a:latin typeface="Consolas" panose="020B0609020204030204" charset="0"/>
                          <a:ea typeface="幼圆" panose="02010509060101010101" charset="-122"/>
                          <a:cs typeface="Consolas" panose="020B0609020204030204" charset="0"/>
                        </a:rPr>
                        <a:t>n</a:t>
                      </a:r>
                      <a:r>
                        <a:rPr lang="en-US" altLang="zh-CN">
                          <a:latin typeface="Consolas" panose="020B0609020204030204" charset="0"/>
                          <a:ea typeface="幼圆" panose="02010509060101010101" charset="-122"/>
                          <a:cs typeface="Consolas" panose="020B0609020204030204" charset="0"/>
                        </a:rPr>
                        <a:t> - 1)</a:t>
                      </a:r>
                      <a:endParaRPr lang="en-US" altLang="zh-CN">
                        <a:latin typeface="Consolas" panose="020B0609020204030204" charset="0"/>
                        <a:ea typeface="幼圆" panose="02010509060101010101" charset="-122"/>
                        <a:cs typeface="Consolas" panose="020B0609020204030204" charset="0"/>
                      </a:endParaRPr>
                    </a:p>
                  </a:txBody>
                  <a:tcPr/>
                </a:tc>
              </a:tr>
              <a:tr h="488315">
                <a:tc>
                  <a:txBody>
                    <a:bodyPr/>
                    <a:p>
                      <a:pPr>
                        <a:buNone/>
                      </a:pPr>
                      <a:r>
                        <a:rPr lang="zh-CN" altLang="en-US">
                          <a:latin typeface="Consolas" panose="020B0609020204030204" charset="0"/>
                          <a:ea typeface="幼圆" panose="02010509060101010101" charset="-122"/>
                        </a:rPr>
                        <a:t>有</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整数</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补码表示法</a:t>
                      </a:r>
                      <a:endParaRPr lang="zh-CN" altLang="en-US">
                        <a:latin typeface="Consolas" panose="020B0609020204030204" charset="0"/>
                        <a:ea typeface="幼圆" panose="02010509060101010101" charset="-122"/>
                      </a:endParaRPr>
                    </a:p>
                  </a:txBody>
                  <a:tcPr/>
                </a:tc>
                <a:tc>
                  <a:txBody>
                    <a:bodyPr/>
                    <a:p>
                      <a:pPr>
                        <a:buNone/>
                      </a:pPr>
                      <a:r>
                        <a:rPr lang="zh-CN" altLang="en-US" sz="1800">
                          <a:latin typeface="Consolas" panose="020B0609020204030204" charset="0"/>
                          <a:ea typeface="幼圆" panose="02010509060101010101" charset="-122"/>
                          <a:cs typeface="Consolas" panose="020B0609020204030204" charset="0"/>
                          <a:sym typeface="+mn-ea"/>
                        </a:rPr>
                        <a:t>视</a:t>
                      </a:r>
                      <a:r>
                        <a:rPr lang="en-US" altLang="zh-CN" sz="1800">
                          <a:latin typeface="Consolas" panose="020B0609020204030204" charset="0"/>
                          <a:ea typeface="幼圆" panose="02010509060101010101" charset="-122"/>
                          <a:cs typeface="Consolas" panose="020B0609020204030204" charset="0"/>
                          <a:sym typeface="+mn-ea"/>
                        </a:rPr>
                        <a:t>n</a:t>
                      </a:r>
                      <a:r>
                        <a:rPr lang="zh-CN" altLang="en-US" sz="1800">
                          <a:latin typeface="Consolas" panose="020B0609020204030204" charset="0"/>
                          <a:ea typeface="幼圆" panose="02010509060101010101" charset="-122"/>
                          <a:cs typeface="Consolas" panose="020B0609020204030204" charset="0"/>
                          <a:sym typeface="+mn-ea"/>
                        </a:rPr>
                        <a:t>位决定</a:t>
                      </a:r>
                      <a:r>
                        <a:rPr lang="en-US" altLang="zh-CN" sz="1800">
                          <a:latin typeface="Consolas" panose="020B0609020204030204" charset="0"/>
                          <a:ea typeface="幼圆" panose="02010509060101010101" charset="-122"/>
                          <a:cs typeface="Consolas" panose="020B0609020204030204" charset="0"/>
                          <a:sym typeface="+mn-ea"/>
                        </a:rPr>
                        <a:t>-</a:t>
                      </a:r>
                      <a:endParaRPr lang="en-US" altLang="zh-CN" sz="1800">
                        <a:latin typeface="Consolas" panose="020B0609020204030204" charset="0"/>
                        <a:ea typeface="幼圆" panose="02010509060101010101" charset="-122"/>
                        <a:cs typeface="Consolas" panose="020B0609020204030204" charset="0"/>
                        <a:sym typeface="+mn-ea"/>
                      </a:endParaRPr>
                    </a:p>
                  </a:txBody>
                  <a:tcPr/>
                </a:tc>
              </a:tr>
              <a:tr h="488315">
                <a:tc>
                  <a:txBody>
                    <a:bodyPr/>
                    <a:p>
                      <a:pPr>
                        <a:buNone/>
                      </a:pPr>
                      <a:r>
                        <a:rPr lang="zh-CN" altLang="en-US">
                          <a:latin typeface="Consolas" panose="020B0609020204030204" charset="0"/>
                          <a:ea typeface="幼圆" panose="02010509060101010101" charset="-122"/>
                        </a:rPr>
                        <a:t>有</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实数</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符号加绝对值表示法</a:t>
                      </a:r>
                      <a:endParaRPr lang="zh-CN" altLang="en-US">
                        <a:latin typeface="Consolas" panose="020B0609020204030204" charset="0"/>
                        <a:ea typeface="幼圆" panose="02010509060101010101" charset="-122"/>
                      </a:endParaRPr>
                    </a:p>
                  </a:txBody>
                  <a:tcPr/>
                </a:tc>
                <a:tc>
                  <a:txBody>
                    <a:bodyPr/>
                    <a:p>
                      <a:pPr>
                        <a:buNone/>
                      </a:pPr>
                      <a:r>
                        <a:rPr lang="zh-CN" altLang="en-US" sz="1800">
                          <a:latin typeface="Consolas" panose="020B0609020204030204" charset="0"/>
                          <a:ea typeface="幼圆" panose="02010509060101010101" charset="-122"/>
                          <a:cs typeface="Consolas" panose="020B0609020204030204" charset="0"/>
                          <a:sym typeface="+mn-ea"/>
                        </a:rPr>
                        <a:t>视</a:t>
                      </a:r>
                      <a:r>
                        <a:rPr lang="en-US" altLang="zh-CN" sz="1800">
                          <a:latin typeface="Consolas" panose="020B0609020204030204" charset="0"/>
                          <a:ea typeface="幼圆" panose="02010509060101010101" charset="-122"/>
                          <a:cs typeface="Consolas" panose="020B0609020204030204" charset="0"/>
                          <a:sym typeface="+mn-ea"/>
                        </a:rPr>
                        <a:t>n</a:t>
                      </a:r>
                      <a:r>
                        <a:rPr lang="zh-CN" altLang="en-US" sz="1800">
                          <a:latin typeface="Consolas" panose="020B0609020204030204" charset="0"/>
                          <a:ea typeface="幼圆" panose="02010509060101010101" charset="-122"/>
                          <a:cs typeface="Consolas" panose="020B0609020204030204" charset="0"/>
                          <a:sym typeface="+mn-ea"/>
                        </a:rPr>
                        <a:t>位决定</a:t>
                      </a:r>
                      <a:r>
                        <a:rPr lang="en-US" altLang="zh-CN" sz="1800">
                          <a:latin typeface="Consolas" panose="020B0609020204030204" charset="0"/>
                          <a:ea typeface="幼圆" panose="02010509060101010101" charset="-122"/>
                          <a:cs typeface="Consolas" panose="020B0609020204030204" charset="0"/>
                          <a:sym typeface="+mn-ea"/>
                        </a:rPr>
                        <a:t>-</a:t>
                      </a:r>
                      <a:endParaRPr lang="en-US" altLang="zh-CN" sz="1800">
                        <a:latin typeface="Consolas" panose="020B0609020204030204" charset="0"/>
                        <a:ea typeface="幼圆" panose="02010509060101010101" charset="-122"/>
                        <a:cs typeface="Consolas" panose="020B0609020204030204" charset="0"/>
                        <a:sym typeface="+mn-ea"/>
                      </a:endParaRPr>
                    </a:p>
                  </a:txBody>
                  <a:tcPr/>
                </a:tc>
              </a:tr>
              <a:tr h="645795">
                <a:tc>
                  <a:txBody>
                    <a:bodyPr/>
                    <a:p>
                      <a:pPr>
                        <a:buNone/>
                      </a:pPr>
                      <a:r>
                        <a:rPr lang="zh-CN" altLang="en-US">
                          <a:latin typeface="Consolas" panose="020B0609020204030204" charset="0"/>
                          <a:ea typeface="幼圆" panose="02010509060101010101" charset="-122"/>
                        </a:rPr>
                        <a:t>有</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实数</a:t>
                      </a:r>
                      <a:endParaRPr lang="zh-CN" altLang="en-US">
                        <a:latin typeface="Consolas" panose="020B0609020204030204" charset="0"/>
                        <a:ea typeface="幼圆" panose="02010509060101010101" charset="-122"/>
                      </a:endParaRPr>
                    </a:p>
                  </a:txBody>
                  <a:tcPr/>
                </a:tc>
                <a:tc>
                  <a:txBody>
                    <a:bodyPr/>
                    <a:p>
                      <a:pPr>
                        <a:buNone/>
                      </a:pPr>
                      <a:r>
                        <a:rPr lang="zh-CN" altLang="en-US">
                          <a:latin typeface="Consolas" panose="020B0609020204030204" charset="0"/>
                          <a:ea typeface="幼圆" panose="02010509060101010101" charset="-122"/>
                        </a:rPr>
                        <a:t>浮点表示法</a:t>
                      </a:r>
                      <a:endParaRPr lang="zh-CN" altLang="en-US">
                        <a:latin typeface="Consolas" panose="020B0609020204030204" charset="0"/>
                        <a:ea typeface="幼圆" panose="02010509060101010101" charset="-122"/>
                      </a:endParaRPr>
                    </a:p>
                  </a:txBody>
                  <a:tcPr/>
                </a:tc>
                <a:tc>
                  <a:txBody>
                    <a:bodyPr/>
                    <a:p>
                      <a:pPr>
                        <a:buNone/>
                      </a:pPr>
                      <a:r>
                        <a:rPr lang="zh-CN" altLang="en-US" sz="1800">
                          <a:latin typeface="Consolas" panose="020B0609020204030204" charset="0"/>
                          <a:ea typeface="幼圆" panose="02010509060101010101" charset="-122"/>
                          <a:cs typeface="Consolas" panose="020B0609020204030204" charset="0"/>
                          <a:sym typeface="+mn-ea"/>
                        </a:rPr>
                        <a:t>单精度（</a:t>
                      </a:r>
                      <a:r>
                        <a:rPr lang="en-US" altLang="zh-CN" sz="1800">
                          <a:latin typeface="Consolas" panose="020B0609020204030204" charset="0"/>
                          <a:ea typeface="幼圆" panose="02010509060101010101" charset="-122"/>
                          <a:cs typeface="Consolas" panose="020B0609020204030204" charset="0"/>
                          <a:sym typeface="+mn-ea"/>
                        </a:rPr>
                        <a:t>32</a:t>
                      </a:r>
                      <a:r>
                        <a:rPr lang="zh-CN" altLang="en-US" sz="1800">
                          <a:latin typeface="Consolas" panose="020B0609020204030204" charset="0"/>
                          <a:ea typeface="幼圆" panose="02010509060101010101" charset="-122"/>
                          <a:cs typeface="Consolas" panose="020B0609020204030204" charset="0"/>
                          <a:sym typeface="+mn-ea"/>
                        </a:rPr>
                        <a:t>位）</a:t>
                      </a:r>
                      <a:endParaRPr lang="zh-CN" altLang="en-US" sz="1800">
                        <a:latin typeface="Consolas" panose="020B0609020204030204" charset="0"/>
                        <a:ea typeface="幼圆" panose="02010509060101010101" charset="-122"/>
                        <a:cs typeface="Consolas" panose="020B0609020204030204" charset="0"/>
                        <a:sym typeface="+mn-ea"/>
                      </a:endParaRPr>
                    </a:p>
                    <a:p>
                      <a:pPr>
                        <a:buNone/>
                      </a:pPr>
                      <a:r>
                        <a:rPr lang="zh-CN" altLang="en-US" sz="1800">
                          <a:latin typeface="Consolas" panose="020B0609020204030204" charset="0"/>
                          <a:ea typeface="幼圆" panose="02010509060101010101" charset="-122"/>
                          <a:cs typeface="Consolas" panose="020B0609020204030204" charset="0"/>
                          <a:sym typeface="+mn-ea"/>
                        </a:rPr>
                        <a:t>双精度（</a:t>
                      </a:r>
                      <a:r>
                        <a:rPr lang="en-US" altLang="zh-CN" sz="1800">
                          <a:latin typeface="Consolas" panose="020B0609020204030204" charset="0"/>
                          <a:ea typeface="幼圆" panose="02010509060101010101" charset="-122"/>
                          <a:cs typeface="Consolas" panose="020B0609020204030204" charset="0"/>
                          <a:sym typeface="+mn-ea"/>
                        </a:rPr>
                        <a:t>64</a:t>
                      </a:r>
                      <a:r>
                        <a:rPr lang="zh-CN" altLang="en-US" sz="1800">
                          <a:latin typeface="Consolas" panose="020B0609020204030204" charset="0"/>
                          <a:ea typeface="幼圆" panose="02010509060101010101" charset="-122"/>
                          <a:cs typeface="Consolas" panose="020B0609020204030204" charset="0"/>
                          <a:sym typeface="+mn-ea"/>
                        </a:rPr>
                        <a:t>位）</a:t>
                      </a:r>
                      <a:endParaRPr lang="zh-CN" altLang="en-US" sz="1800">
                        <a:latin typeface="Consolas" panose="020B0609020204030204" charset="0"/>
                        <a:ea typeface="幼圆" panose="02010509060101010101" charset="-122"/>
                        <a:cs typeface="Consolas" panose="020B0609020204030204" charset="0"/>
                        <a:sym typeface="+mn-ea"/>
                      </a:endParaRPr>
                    </a:p>
                  </a:txBody>
                  <a:tcPr/>
                </a:tc>
              </a:tr>
            </a:tbl>
          </a:graphicData>
        </a:graphic>
      </p:graphicFrame>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正整数用的无符号表示法</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正整数</a:t>
            </a:r>
            <a:r>
              <a:rPr lang="en-US" altLang="zh-CN"/>
              <a:t>——</a:t>
            </a:r>
            <a:r>
              <a:rPr lang="zh-CN" altLang="en-US"/>
              <a:t>无符号表示法</a:t>
            </a:r>
            <a:endParaRPr lang="zh-CN" altLang="en-US"/>
          </a:p>
        </p:txBody>
      </p:sp>
      <p:sp>
        <p:nvSpPr>
          <p:cNvPr id="3" name="内容占位符 2"/>
          <p:cNvSpPr/>
          <p:nvPr>
            <p:ph idx="1"/>
          </p:nvPr>
        </p:nvSpPr>
        <p:spPr>
          <a:xfrm>
            <a:off x="608330" y="1490345"/>
            <a:ext cx="4814570" cy="4759325"/>
          </a:xfrm>
        </p:spPr>
        <p:txBody>
          <a:bodyPr/>
          <a:p>
            <a:r>
              <a:rPr lang="zh-CN" altLang="en-US" sz="1800">
                <a:latin typeface="Consolas" panose="020B0609020204030204" charset="0"/>
                <a:ea typeface="幼圆" panose="02010509060101010101" charset="-122"/>
              </a:rPr>
              <a:t>设</a:t>
            </a:r>
            <a:r>
              <a:rPr lang="en-US" altLang="zh-CN" sz="1800">
                <a:latin typeface="Consolas" panose="020B0609020204030204" charset="0"/>
                <a:ea typeface="幼圆" panose="02010509060101010101" charset="-122"/>
              </a:rPr>
              <a:t> </a:t>
            </a:r>
            <a:r>
              <a:rPr lang="zh-CN" altLang="en-US" sz="1800">
                <a:latin typeface="Consolas" panose="020B0609020204030204" charset="0"/>
                <a:ea typeface="幼圆" panose="02010509060101010101" charset="-122"/>
              </a:rPr>
              <a:t>位数</a:t>
            </a:r>
            <a:r>
              <a:rPr lang="en-US" altLang="zh-CN" sz="1800">
                <a:latin typeface="Consolas" panose="020B0609020204030204" charset="0"/>
                <a:ea typeface="幼圆" panose="02010509060101010101" charset="-122"/>
              </a:rPr>
              <a:t>=n</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存储步骤：把数写成二进制，不够</a:t>
            </a:r>
            <a:r>
              <a:rPr lang="en-US" altLang="zh-CN" sz="1800">
                <a:latin typeface="Consolas" panose="020B0609020204030204" charset="0"/>
                <a:ea typeface="幼圆" panose="02010509060101010101" charset="-122"/>
              </a:rPr>
              <a:t>n</a:t>
            </a:r>
            <a:r>
              <a:rPr lang="zh-CN" altLang="en-US" sz="1800">
                <a:latin typeface="Consolas" panose="020B0609020204030204" charset="0"/>
                <a:ea typeface="幼圆" panose="02010509060101010101" charset="-122"/>
              </a:rPr>
              <a:t>位，在左边补</a:t>
            </a:r>
            <a:r>
              <a:rPr lang="en-US" altLang="zh-CN" sz="1800">
                <a:latin typeface="Consolas" panose="020B0609020204030204" charset="0"/>
                <a:ea typeface="幼圆" panose="02010509060101010101" charset="-122"/>
              </a:rPr>
              <a:t>0</a:t>
            </a:r>
            <a:endParaRPr lang="en-US" altLang="zh-CN"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超过</a:t>
            </a:r>
            <a:r>
              <a:rPr lang="en-US" altLang="zh-CN" sz="1800">
                <a:latin typeface="Consolas" panose="020B0609020204030204" charset="0"/>
                <a:ea typeface="幼圆" panose="02010509060101010101" charset="-122"/>
              </a:rPr>
              <a:t>n</a:t>
            </a:r>
            <a:r>
              <a:rPr lang="zh-CN" altLang="en-US" sz="1800">
                <a:latin typeface="Consolas" panose="020B0609020204030204" charset="0"/>
                <a:ea typeface="幼圆" panose="02010509060101010101" charset="-122"/>
              </a:rPr>
              <a:t>位，溢出</a:t>
            </a:r>
            <a:r>
              <a:rPr lang="en-US" altLang="zh-CN" sz="1800">
                <a:latin typeface="Consolas" panose="020B0609020204030204" charset="0"/>
                <a:ea typeface="幼圆" panose="02010509060101010101" charset="-122"/>
              </a:rPr>
              <a:t>overflow</a:t>
            </a:r>
            <a:endParaRPr lang="en-US" altLang="zh-CN" sz="1800">
              <a:latin typeface="Consolas" panose="020B0609020204030204" charset="0"/>
              <a:ea typeface="幼圆" panose="02010509060101010101" charset="-122"/>
            </a:endParaRPr>
          </a:p>
          <a:p>
            <a:endParaRPr lang="en-US" altLang="zh-CN"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应用：</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计数</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寻址</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存储其他类型数据</a:t>
            </a:r>
            <a:endParaRPr lang="zh-CN" altLang="en-US" sz="1800">
              <a:latin typeface="Consolas" panose="020B0609020204030204" charset="0"/>
              <a:ea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5522595" y="1443355"/>
            <a:ext cx="6563995" cy="185610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626100" y="3536950"/>
            <a:ext cx="5475605" cy="2982595"/>
          </a:xfrm>
          <a:prstGeom prst="rect">
            <a:avLst/>
          </a:prstGeom>
        </p:spPr>
      </p:pic>
    </p:spTree>
    <p:custDataLst>
      <p:tags r:id="rId5"/>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a:xfrm>
            <a:off x="1198880" y="1619885"/>
            <a:ext cx="10186670" cy="2570480"/>
          </a:xfrm>
        </p:spPr>
        <p:txBody>
          <a:bodyPr/>
          <a:p>
            <a:r>
              <a:rPr lang="zh-CN" altLang="en-US"/>
              <a:t>有符号整数用的</a:t>
            </a:r>
            <a:br>
              <a:rPr lang="zh-CN" altLang="en-US"/>
            </a:br>
            <a:r>
              <a:rPr lang="zh-CN" altLang="en-US"/>
              <a:t>补码表示法</a:t>
            </a:r>
            <a:endParaRPr lang="zh-CN" altLang="en-US"/>
          </a:p>
        </p:txBody>
      </p:sp>
      <p:sp>
        <p:nvSpPr>
          <p:cNvPr id="3" name="副标题 2"/>
          <p:cNvSpPr/>
          <p:nvPr>
            <p:ph type="subTitle" idx="1"/>
          </p:nvPr>
        </p:nvSpPr>
        <p:spPr>
          <a:xfrm>
            <a:off x="1236265" y="4365580"/>
            <a:ext cx="9799200" cy="1472400"/>
          </a:xfrm>
        </p:spPr>
        <p:txBody>
          <a:bodyPr/>
          <a:p>
            <a:r>
              <a:rPr lang="zh-CN" altLang="en-US" sz="1800">
                <a:sym typeface="+mn-ea"/>
              </a:rPr>
              <a:t>complement representation</a:t>
            </a:r>
            <a:br>
              <a:rPr lang="zh-CN" altLang="en-US" sz="1800">
                <a:sym typeface="+mn-ea"/>
              </a:rPr>
            </a:br>
            <a:endParaRPr lang="zh-CN" altLang="en-US" sz="1800">
              <a:sym typeface="+mn-ea"/>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46380" y="202565"/>
            <a:ext cx="10968990" cy="846455"/>
          </a:xfrm>
        </p:spPr>
        <p:txBody>
          <a:bodyPr>
            <a:normAutofit/>
          </a:bodyPr>
          <a:p>
            <a:r>
              <a:rPr lang="zh-CN" altLang="en-US"/>
              <a:t>有符号整数</a:t>
            </a:r>
            <a:r>
              <a:rPr lang="en-US" altLang="zh-CN"/>
              <a:t>——</a:t>
            </a:r>
            <a:r>
              <a:rPr lang="zh-CN" altLang="en-US"/>
              <a:t>补码表示法 </a:t>
            </a:r>
            <a:r>
              <a:rPr lang="en-US" altLang="zh-CN"/>
              <a:t> 1 </a:t>
            </a:r>
            <a:r>
              <a:rPr lang="zh-CN" altLang="en-US"/>
              <a:t>表示范围</a:t>
            </a:r>
            <a:endParaRPr lang="zh-CN" altLang="en-US"/>
          </a:p>
        </p:txBody>
      </p:sp>
      <p:sp>
        <p:nvSpPr>
          <p:cNvPr id="3" name="内容占位符 2"/>
          <p:cNvSpPr/>
          <p:nvPr>
            <p:ph idx="1"/>
          </p:nvPr>
        </p:nvSpPr>
        <p:spPr>
          <a:xfrm>
            <a:off x="370910" y="1049710"/>
            <a:ext cx="10969200" cy="4759200"/>
          </a:xfrm>
        </p:spPr>
        <p:txBody>
          <a:bodyPr/>
          <a:p>
            <a:r>
              <a:rPr lang="zh-CN" altLang="en-US"/>
              <a:t>设位数为</a:t>
            </a:r>
            <a:r>
              <a:rPr lang="en-US" altLang="zh-CN"/>
              <a:t>n,</a:t>
            </a:r>
            <a:r>
              <a:rPr lang="zh-CN" altLang="en-US"/>
              <a:t>共能表示</a:t>
            </a:r>
            <a:r>
              <a:rPr lang="en-US" altLang="zh-CN"/>
              <a:t>2</a:t>
            </a:r>
            <a:r>
              <a:rPr lang="en-US" altLang="zh-CN" baseline="30000">
                <a:solidFill>
                  <a:srgbClr val="595959"/>
                </a:solidFill>
                <a:uFillTx/>
              </a:rPr>
              <a:t>n</a:t>
            </a:r>
            <a:r>
              <a:rPr lang="zh-CN" altLang="en-US">
                <a:solidFill>
                  <a:srgbClr val="595959"/>
                </a:solidFill>
                <a:uFillTx/>
              </a:rPr>
              <a:t>个数，分成非负整数和负数两部分。</a:t>
            </a:r>
            <a:endParaRPr lang="zh-CN" altLang="en-US">
              <a:solidFill>
                <a:srgbClr val="595959"/>
              </a:solidFill>
              <a:uFillTx/>
            </a:endParaRPr>
          </a:p>
          <a:p>
            <a:r>
              <a:rPr lang="zh-CN" altLang="en-US">
                <a:solidFill>
                  <a:srgbClr val="595959"/>
                </a:solidFill>
                <a:uFillTx/>
              </a:rPr>
              <a:t>非负整数范围是</a:t>
            </a:r>
            <a:r>
              <a:rPr lang="en-US" altLang="zh-CN">
                <a:solidFill>
                  <a:srgbClr val="595959"/>
                </a:solidFill>
                <a:uFillTx/>
              </a:rPr>
              <a:t>0~2</a:t>
            </a:r>
            <a:r>
              <a:rPr lang="en-US" altLang="zh-CN" baseline="30000">
                <a:solidFill>
                  <a:srgbClr val="595959"/>
                </a:solidFill>
                <a:uFillTx/>
              </a:rPr>
              <a:t>n-1</a:t>
            </a:r>
            <a:r>
              <a:rPr lang="en-US" altLang="zh-CN">
                <a:solidFill>
                  <a:srgbClr val="595959"/>
                </a:solidFill>
                <a:uFillTx/>
              </a:rPr>
              <a:t>-1,</a:t>
            </a:r>
            <a:r>
              <a:rPr lang="zh-CN" altLang="en-US">
                <a:solidFill>
                  <a:srgbClr val="595959"/>
                </a:solidFill>
                <a:uFillTx/>
              </a:rPr>
              <a:t>负数是</a:t>
            </a:r>
            <a:r>
              <a:rPr lang="en-US" altLang="zh-CN">
                <a:solidFill>
                  <a:srgbClr val="595959"/>
                </a:solidFill>
                <a:uFillTx/>
              </a:rPr>
              <a:t>-1~-2</a:t>
            </a:r>
            <a:r>
              <a:rPr lang="en-US" altLang="zh-CN" baseline="30000">
                <a:solidFill>
                  <a:srgbClr val="595959"/>
                </a:solidFill>
                <a:uFillTx/>
              </a:rPr>
              <a:t>n-1</a:t>
            </a:r>
            <a:endParaRPr lang="en-US" altLang="zh-CN" baseline="30000">
              <a:solidFill>
                <a:srgbClr val="595959"/>
              </a:solidFill>
              <a:uFillTx/>
            </a:endParaRPr>
          </a:p>
          <a:p>
            <a:r>
              <a:rPr lang="zh-CN" altLang="en-US">
                <a:solidFill>
                  <a:srgbClr val="595959"/>
                </a:solidFill>
                <a:uFillTx/>
              </a:rPr>
              <a:t>最左边的位表示符号。</a:t>
            </a:r>
            <a:r>
              <a:rPr lang="en-US" altLang="zh-CN">
                <a:solidFill>
                  <a:srgbClr val="595959"/>
                </a:solidFill>
                <a:uFillTx/>
              </a:rPr>
              <a:t>0</a:t>
            </a:r>
            <a:r>
              <a:rPr lang="zh-CN" altLang="en-US">
                <a:solidFill>
                  <a:srgbClr val="595959"/>
                </a:solidFill>
                <a:uFillTx/>
              </a:rPr>
              <a:t>为</a:t>
            </a:r>
            <a:r>
              <a:rPr lang="en-US" altLang="zh-CN">
                <a:solidFill>
                  <a:srgbClr val="595959"/>
                </a:solidFill>
                <a:uFillTx/>
              </a:rPr>
              <a:t>+</a:t>
            </a:r>
            <a:r>
              <a:rPr lang="zh-CN" altLang="en-US">
                <a:solidFill>
                  <a:srgbClr val="595959"/>
                </a:solidFill>
                <a:uFillTx/>
              </a:rPr>
              <a:t>，</a:t>
            </a:r>
            <a:r>
              <a:rPr lang="en-US" altLang="zh-CN">
                <a:solidFill>
                  <a:srgbClr val="595959"/>
                </a:solidFill>
                <a:uFillTx/>
              </a:rPr>
              <a:t>1</a:t>
            </a:r>
            <a:r>
              <a:rPr lang="zh-CN" altLang="en-US">
                <a:solidFill>
                  <a:srgbClr val="595959"/>
                </a:solidFill>
                <a:uFillTx/>
              </a:rPr>
              <a:t>为</a:t>
            </a:r>
            <a:r>
              <a:rPr lang="en-US" altLang="zh-CN">
                <a:solidFill>
                  <a:srgbClr val="595959"/>
                </a:solidFill>
                <a:uFillTx/>
              </a:rPr>
              <a:t>-</a:t>
            </a:r>
            <a:endParaRPr lang="en-US" altLang="zh-CN">
              <a:solidFill>
                <a:srgbClr val="595959"/>
              </a:solidFill>
              <a:uFillTx/>
            </a:endParaRPr>
          </a:p>
          <a:p>
            <a:r>
              <a:rPr lang="zh-CN" altLang="en-US">
                <a:solidFill>
                  <a:srgbClr val="595959"/>
                </a:solidFill>
                <a:uFillTx/>
              </a:rPr>
              <a:t>举一个</a:t>
            </a:r>
            <a:r>
              <a:rPr lang="en-US" altLang="zh-CN">
                <a:solidFill>
                  <a:srgbClr val="595959"/>
                </a:solidFill>
                <a:uFillTx/>
              </a:rPr>
              <a:t>n=4</a:t>
            </a:r>
            <a:r>
              <a:rPr lang="zh-CN" altLang="en-US">
                <a:solidFill>
                  <a:srgbClr val="595959"/>
                </a:solidFill>
                <a:uFillTx/>
              </a:rPr>
              <a:t>的例子</a:t>
            </a:r>
            <a:endParaRPr lang="zh-CN" altLang="en-US">
              <a:solidFill>
                <a:srgbClr val="595959"/>
              </a:solidFill>
              <a:uFillTx/>
            </a:endParaRPr>
          </a:p>
          <a:p>
            <a:r>
              <a:rPr lang="zh-CN" altLang="en-US">
                <a:sym typeface="+mn-ea"/>
              </a:rPr>
              <a:t>溢出（参考无符号）</a:t>
            </a:r>
            <a:endParaRPr lang="zh-CN" altLang="en-US"/>
          </a:p>
          <a:p>
            <a:endParaRPr lang="zh-CN" altLang="en-US">
              <a:solidFill>
                <a:srgbClr val="595959"/>
              </a:solidFill>
              <a:uFillTx/>
            </a:endParaRPr>
          </a:p>
          <a:p>
            <a:endParaRPr lang="zh-CN" altLang="en-US">
              <a:solidFill>
                <a:srgbClr val="595959"/>
              </a:solidFill>
              <a:uFillTx/>
            </a:endParaRPr>
          </a:p>
        </p:txBody>
      </p:sp>
      <p:pic>
        <p:nvPicPr>
          <p:cNvPr id="4" name="图片 3"/>
          <p:cNvPicPr>
            <a:picLocks noChangeAspect="1"/>
          </p:cNvPicPr>
          <p:nvPr>
            <p:custDataLst>
              <p:tags r:id="rId1"/>
            </p:custDataLst>
          </p:nvPr>
        </p:nvPicPr>
        <p:blipFill>
          <a:blip r:embed="rId2"/>
          <a:srcRect t="1163"/>
          <a:stretch>
            <a:fillRect/>
          </a:stretch>
        </p:blipFill>
        <p:spPr>
          <a:xfrm>
            <a:off x="662305" y="3515995"/>
            <a:ext cx="6248400" cy="3131185"/>
          </a:xfrm>
          <a:prstGeom prst="rect">
            <a:avLst/>
          </a:prstGeom>
        </p:spPr>
      </p:pic>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a:bodyPr>
          <a:p>
            <a:r>
              <a:rPr lang="en-US" altLang="zh-CN"/>
              <a:t>2</a:t>
            </a:r>
            <a:r>
              <a:rPr lang="zh-CN" altLang="en-US"/>
              <a:t>如何取一个整数的反码</a:t>
            </a:r>
            <a:r>
              <a:rPr lang="en-US" altLang="zh-CN"/>
              <a:t>/</a:t>
            </a:r>
            <a:r>
              <a:rPr lang="zh-CN" altLang="en-US"/>
              <a:t>补码</a:t>
            </a:r>
            <a:endParaRPr lang="zh-CN" altLang="en-US"/>
          </a:p>
        </p:txBody>
      </p:sp>
      <p:sp>
        <p:nvSpPr>
          <p:cNvPr id="3" name="内容占位符 2"/>
          <p:cNvSpPr/>
          <p:nvPr>
            <p:ph idx="1"/>
          </p:nvPr>
        </p:nvSpPr>
        <p:spPr>
          <a:xfrm>
            <a:off x="608330" y="1490345"/>
            <a:ext cx="10968990" cy="620395"/>
          </a:xfrm>
        </p:spPr>
        <p:txBody>
          <a:bodyPr>
            <a:noAutofit/>
          </a:bodyPr>
          <a:p>
            <a:r>
              <a:rPr lang="zh-CN" altLang="en-US">
                <a:sym typeface="+mn-ea"/>
              </a:rPr>
              <a:t>取反码：one</a:t>
            </a:r>
            <a:r>
              <a:rPr lang="en-US" altLang="zh-CN">
                <a:sym typeface="+mn-ea"/>
              </a:rPr>
              <a:t>’</a:t>
            </a:r>
            <a:r>
              <a:rPr lang="zh-CN" altLang="en-US">
                <a:sym typeface="+mn-ea"/>
              </a:rPr>
              <a:t>s completing</a:t>
            </a:r>
            <a:r>
              <a:rPr lang="en-US" altLang="zh-CN">
                <a:sym typeface="+mn-ea"/>
              </a:rPr>
              <a:t>/ta</a:t>
            </a:r>
            <a:r>
              <a:rPr lang="zh-CN" altLang="en-US">
                <a:sym typeface="+mn-ea"/>
              </a:rPr>
              <a:t>king the </a:t>
            </a:r>
            <a:r>
              <a:rPr lang="zh-CN" altLang="en-US">
                <a:solidFill>
                  <a:srgbClr val="FF0000"/>
                </a:solidFill>
                <a:sym typeface="+mn-ea"/>
              </a:rPr>
              <a:t>one</a:t>
            </a:r>
            <a:r>
              <a:rPr lang="en-US" altLang="zh-CN">
                <a:solidFill>
                  <a:srgbClr val="FF0000"/>
                </a:solidFill>
                <a:sym typeface="+mn-ea"/>
              </a:rPr>
              <a:t>’s</a:t>
            </a:r>
            <a:r>
              <a:rPr lang="zh-CN" altLang="en-US">
                <a:solidFill>
                  <a:srgbClr val="FF0000"/>
                </a:solidFill>
                <a:sym typeface="+mn-ea"/>
              </a:rPr>
              <a:t> complement</a:t>
            </a:r>
            <a:r>
              <a:rPr lang="zh-CN" altLang="en-US">
                <a:sym typeface="+mn-ea"/>
              </a:rPr>
              <a:t> of an integer.</a:t>
            </a:r>
            <a:endParaRPr lang="zh-CN" altLang="en-US">
              <a:sym typeface="+mn-ea"/>
            </a:endParaRPr>
          </a:p>
          <a:p>
            <a:endParaRPr lang="zh-CN" altLang="en-US"/>
          </a:p>
          <a:p>
            <a:endParaRPr lang="zh-CN" altLang="en-US" sz="1600"/>
          </a:p>
        </p:txBody>
      </p:sp>
      <p:pic>
        <p:nvPicPr>
          <p:cNvPr id="4" name="图片 3"/>
          <p:cNvPicPr>
            <a:picLocks noChangeAspect="1"/>
          </p:cNvPicPr>
          <p:nvPr>
            <p:custDataLst>
              <p:tags r:id="rId1"/>
            </p:custDataLst>
          </p:nvPr>
        </p:nvPicPr>
        <p:blipFill>
          <a:blip r:embed="rId2"/>
          <a:stretch>
            <a:fillRect/>
          </a:stretch>
        </p:blipFill>
        <p:spPr>
          <a:xfrm>
            <a:off x="908050" y="1975485"/>
            <a:ext cx="7404100" cy="1199515"/>
          </a:xfrm>
          <a:prstGeom prst="rect">
            <a:avLst/>
          </a:prstGeom>
        </p:spPr>
      </p:pic>
      <p:sp>
        <p:nvSpPr>
          <p:cNvPr id="5" name="矩形 4"/>
          <p:cNvSpPr/>
          <p:nvPr/>
        </p:nvSpPr>
        <p:spPr>
          <a:xfrm>
            <a:off x="608330" y="3100705"/>
            <a:ext cx="10124440" cy="1710690"/>
          </a:xfrm>
          <a:prstGeom prst="rect">
            <a:avLst/>
          </a:prstGeom>
        </p:spPr>
        <p:txBody>
          <a:bodyPr vert="horz" wrap="square" lIns="90000" tIns="46800" rIns="90000" bIns="46800" rtlCol="0">
            <a:normAutofit fontScale="90000" lnSpcReduction="20000"/>
          </a:bodyPr>
          <a:p>
            <a:pPr marL="228600" lvl="0" indent="-228600" algn="l">
              <a:lnSpc>
                <a:spcPct val="100000"/>
              </a:lnSpc>
              <a:spcBef>
                <a:spcPts val="0"/>
              </a:spcBef>
              <a:spcAft>
                <a:spcPts val="1000"/>
              </a:spcAft>
              <a:buClrTx/>
              <a:buSzTx/>
              <a:buFont typeface="Arial" panose="020B0604020202020204" pitchFamily="34" charset="0"/>
              <a:buChar char="●"/>
            </a:pPr>
            <a:endParaRPr lang="zh-CN" altLang="en-US" spc="150">
              <a:solidFill>
                <a:srgbClr val="595959"/>
              </a:solidFill>
              <a:uFillTx/>
              <a:latin typeface="Consolas" panose="020B0609020204030204" charset="0"/>
              <a:ea typeface="幼圆" panose="02010509060101010101" charset="-122"/>
              <a:sym typeface="+mn-ea"/>
            </a:endParaRPr>
          </a:p>
          <a:p>
            <a:pPr marL="228600" lvl="0" indent="-228600" algn="l">
              <a:lnSpc>
                <a:spcPct val="10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取</a:t>
            </a:r>
            <a:r>
              <a:rPr lang="zh-CN" altLang="en-US" spc="150">
                <a:solidFill>
                  <a:srgbClr val="595959"/>
                </a:solidFill>
                <a:uFillTx/>
                <a:latin typeface="Consolas" panose="020B0609020204030204" charset="0"/>
                <a:ea typeface="幼圆" panose="02010509060101010101" charset="-122"/>
                <a:sym typeface="+mn-ea"/>
              </a:rPr>
              <a:t>补码：</a:t>
            </a:r>
            <a:r>
              <a:rPr lang="zh-CN" altLang="en-US" spc="150">
                <a:solidFill>
                  <a:srgbClr val="595959"/>
                </a:solidFill>
                <a:uFillTx/>
                <a:latin typeface="Consolas" panose="020B0609020204030204" charset="0"/>
                <a:ea typeface="幼圆" panose="02010509060101010101" charset="-122"/>
                <a:sym typeface="+mn-ea"/>
              </a:rPr>
              <a:t>two’s completing or taking the </a:t>
            </a:r>
            <a:r>
              <a:rPr lang="zh-CN" altLang="en-US" spc="150">
                <a:solidFill>
                  <a:srgbClr val="FF0000"/>
                </a:solidFill>
                <a:uFillTx/>
                <a:latin typeface="Consolas" panose="020B0609020204030204" charset="0"/>
                <a:ea typeface="幼圆" panose="02010509060101010101" charset="-122"/>
                <a:sym typeface="+mn-ea"/>
              </a:rPr>
              <a:t>two’s complement</a:t>
            </a:r>
            <a:r>
              <a:rPr lang="zh-CN" altLang="en-US" spc="150">
                <a:solidFill>
                  <a:srgbClr val="595959"/>
                </a:solidFill>
                <a:uFillTx/>
                <a:latin typeface="Consolas" panose="020B0609020204030204" charset="0"/>
                <a:ea typeface="幼圆" panose="02010509060101010101" charset="-122"/>
                <a:sym typeface="+mn-ea"/>
              </a:rPr>
              <a:t> of an integer </a:t>
            </a:r>
            <a:endParaRPr lang="zh-CN" altLang="en-US" spc="150">
              <a:solidFill>
                <a:srgbClr val="595959"/>
              </a:solidFill>
              <a:uFillTx/>
              <a:latin typeface="Consolas" panose="020B0609020204030204" charset="0"/>
              <a:ea typeface="幼圆" panose="02010509060101010101" charset="-122"/>
              <a:sym typeface="+mn-ea"/>
            </a:endParaRPr>
          </a:p>
          <a:p>
            <a:pPr marL="228600" lvl="0" indent="-228600" algn="l">
              <a:lnSpc>
                <a:spcPct val="10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in binary.</a:t>
            </a:r>
            <a:endParaRPr lang="zh-CN" altLang="en-US" spc="150">
              <a:solidFill>
                <a:srgbClr val="595959"/>
              </a:solidFill>
              <a:uFillTx/>
              <a:latin typeface="Consolas" panose="020B0609020204030204" charset="0"/>
              <a:ea typeface="幼圆" panose="02010509060101010101" charset="-122"/>
              <a:sym typeface="+mn-ea"/>
            </a:endParaRPr>
          </a:p>
          <a:p>
            <a:pPr marL="685800" lvl="1" indent="-228600" algn="l">
              <a:lnSpc>
                <a:spcPct val="10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First, we copy bits from the right until a 1 is copied, </a:t>
            </a:r>
            <a:endParaRPr lang="zh-CN" altLang="en-US" spc="150">
              <a:solidFill>
                <a:srgbClr val="595959"/>
              </a:solidFill>
              <a:uFillTx/>
              <a:latin typeface="Consolas" panose="020B0609020204030204" charset="0"/>
              <a:ea typeface="幼圆" panose="02010509060101010101" charset="-122"/>
              <a:sym typeface="+mn-ea"/>
            </a:endParaRPr>
          </a:p>
          <a:p>
            <a:pPr marL="685800" lvl="1" indent="-228600" algn="l">
              <a:lnSpc>
                <a:spcPct val="100000"/>
              </a:lnSpc>
              <a:spcBef>
                <a:spcPts val="0"/>
              </a:spcBef>
              <a:spcAft>
                <a:spcPts val="1000"/>
              </a:spcAft>
              <a:buClrTx/>
              <a:buSzTx/>
              <a:buFont typeface="Arial" panose="020B0604020202020204" pitchFamily="34" charset="0"/>
              <a:buChar char="●"/>
            </a:pPr>
            <a:r>
              <a:rPr lang="zh-CN" altLang="en-US" spc="150">
                <a:solidFill>
                  <a:srgbClr val="595959"/>
                </a:solidFill>
                <a:uFillTx/>
                <a:latin typeface="Consolas" panose="020B0609020204030204" charset="0"/>
                <a:ea typeface="幼圆" panose="02010509060101010101" charset="-122"/>
                <a:sym typeface="+mn-ea"/>
              </a:rPr>
              <a:t>Then, we flip the rest of the bits.</a:t>
            </a:r>
            <a:endParaRPr lang="zh-CN" altLang="en-US" spc="150">
              <a:solidFill>
                <a:srgbClr val="595959"/>
              </a:solidFill>
              <a:uFillTx/>
              <a:latin typeface="Consolas" panose="020B0609020204030204" charset="0"/>
              <a:ea typeface="幼圆" panose="02010509060101010101" charset="-122"/>
              <a:sym typeface="+mn-ea"/>
            </a:endParaRPr>
          </a:p>
        </p:txBody>
      </p:sp>
      <p:pic>
        <p:nvPicPr>
          <p:cNvPr id="6" name="图片 5"/>
          <p:cNvPicPr>
            <a:picLocks noChangeAspect="1"/>
          </p:cNvPicPr>
          <p:nvPr>
            <p:custDataLst>
              <p:tags r:id="rId3"/>
            </p:custDataLst>
          </p:nvPr>
        </p:nvPicPr>
        <p:blipFill>
          <a:blip r:embed="rId4"/>
          <a:stretch>
            <a:fillRect/>
          </a:stretch>
        </p:blipFill>
        <p:spPr>
          <a:xfrm>
            <a:off x="683260" y="4747260"/>
            <a:ext cx="8712835" cy="1203325"/>
          </a:xfrm>
          <a:prstGeom prst="rect">
            <a:avLst/>
          </a:prstGeom>
        </p:spPr>
      </p:pic>
      <p:sp>
        <p:nvSpPr>
          <p:cNvPr id="7" name="文本框 6"/>
          <p:cNvSpPr txBox="1"/>
          <p:nvPr/>
        </p:nvSpPr>
        <p:spPr>
          <a:xfrm>
            <a:off x="7988300" y="287655"/>
            <a:ext cx="4064000" cy="700405"/>
          </a:xfrm>
          <a:prstGeom prst="rect">
            <a:avLst/>
          </a:prstGeom>
          <a:noFill/>
        </p:spPr>
        <p:txBody>
          <a:bodyPr wrap="square" rtlCol="0">
            <a:spAutoFit/>
          </a:bodyPr>
          <a:p>
            <a:pPr>
              <a:lnSpc>
                <a:spcPct val="110000"/>
              </a:lnSpc>
            </a:pPr>
            <a:r>
              <a:rPr lang="zh-CN" altLang="en-US">
                <a:latin typeface="Consolas" panose="020B0609020204030204" charset="0"/>
                <a:ea typeface="幼圆" panose="02010509060101010101" charset="-122"/>
                <a:cs typeface="幼圆" panose="02010509060101010101" charset="-122"/>
              </a:rPr>
              <a:t>一个整数的负数是它的补码</a:t>
            </a:r>
            <a:endParaRPr lang="zh-CN" altLang="en-US">
              <a:latin typeface="Consolas" panose="020B0609020204030204" charset="0"/>
              <a:ea typeface="幼圆" panose="02010509060101010101" charset="-122"/>
              <a:cs typeface="幼圆" panose="02010509060101010101" charset="-122"/>
            </a:endParaRPr>
          </a:p>
          <a:p>
            <a:pPr>
              <a:lnSpc>
                <a:spcPct val="110000"/>
              </a:lnSpc>
            </a:pPr>
            <a:r>
              <a:rPr lang="zh-CN" altLang="en-US">
                <a:latin typeface="Consolas" panose="020B0609020204030204" charset="0"/>
                <a:ea typeface="幼圆" panose="02010509060101010101" charset="-122"/>
                <a:cs typeface="幼圆" panose="02010509060101010101" charset="-122"/>
              </a:rPr>
              <a:t>一个整数的反码</a:t>
            </a:r>
            <a:r>
              <a:rPr lang="en-US" altLang="zh-CN">
                <a:latin typeface="Consolas" panose="020B0609020204030204" charset="0"/>
                <a:ea typeface="幼圆" panose="02010509060101010101" charset="-122"/>
                <a:cs typeface="幼圆" panose="02010509060101010101" charset="-122"/>
              </a:rPr>
              <a:t>+1</a:t>
            </a:r>
            <a:r>
              <a:rPr lang="zh-CN" altLang="en-US">
                <a:latin typeface="Consolas" panose="020B0609020204030204" charset="0"/>
                <a:ea typeface="幼圆" panose="02010509060101010101" charset="-122"/>
                <a:cs typeface="幼圆" panose="02010509060101010101" charset="-122"/>
              </a:rPr>
              <a:t>，得到它的补码</a:t>
            </a:r>
            <a:endParaRPr lang="zh-CN" altLang="en-US">
              <a:latin typeface="Consolas" panose="020B0609020204030204" charset="0"/>
              <a:ea typeface="幼圆" panose="02010509060101010101" charset="-122"/>
              <a:cs typeface="幼圆" panose="02010509060101010101" charset="-122"/>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t>1 </a:t>
            </a:r>
            <a:r>
              <a:rPr lang="zh-CN" altLang="en-US"/>
              <a:t>数字系统</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2470" y="171520"/>
            <a:ext cx="10969200" cy="705600"/>
          </a:xfrm>
        </p:spPr>
        <p:txBody>
          <a:bodyPr/>
          <a:p>
            <a:r>
              <a:rPr lang="en-US" altLang="zh-CN"/>
              <a:t>3</a:t>
            </a:r>
            <a:r>
              <a:rPr lang="zh-CN" altLang="en-US"/>
              <a:t>十进制整数与二进制补码的相互转换</a:t>
            </a:r>
            <a:endParaRPr lang="zh-CN" altLang="en-US"/>
          </a:p>
        </p:txBody>
      </p:sp>
      <p:sp>
        <p:nvSpPr>
          <p:cNvPr id="3" name="内容占位符 2"/>
          <p:cNvSpPr/>
          <p:nvPr>
            <p:ph idx="1"/>
          </p:nvPr>
        </p:nvSpPr>
        <p:spPr>
          <a:xfrm>
            <a:off x="202635" y="1049075"/>
            <a:ext cx="10969200" cy="4759200"/>
          </a:xfrm>
        </p:spPr>
        <p:txBody>
          <a:bodyPr/>
          <a:p>
            <a:r>
              <a:rPr lang="zh-CN" altLang="en-US" sz="1800">
                <a:latin typeface="Consolas" panose="020B0609020204030204" charset="0"/>
                <a:ea typeface="幼圆" panose="02010509060101010101" charset="-122"/>
              </a:rPr>
              <a:t>以二进制补码格式存储整数，计算机遵循以下步骤：</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将整数变成n 位的二进制数。</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如果整数是正数或零，以其原样存储；如果是</a:t>
            </a:r>
            <a:r>
              <a:rPr lang="zh-CN" altLang="en-US" sz="1800">
                <a:solidFill>
                  <a:srgbClr val="FF0000"/>
                </a:solidFill>
                <a:latin typeface="Consolas" panose="020B0609020204030204" charset="0"/>
                <a:ea typeface="幼圆" panose="02010509060101010101" charset="-122"/>
                <a:cs typeface="幼圆" panose="02010509060101010101" charset="-122"/>
              </a:rPr>
              <a:t>负数</a:t>
            </a:r>
            <a:r>
              <a:rPr lang="zh-CN" altLang="en-US" sz="1800">
                <a:latin typeface="Consolas" panose="020B0609020204030204" charset="0"/>
                <a:ea typeface="幼圆" panose="02010509060101010101" charset="-122"/>
                <a:cs typeface="幼圆" panose="02010509060101010101" charset="-122"/>
              </a:rPr>
              <a:t>，计算机取其</a:t>
            </a:r>
            <a:r>
              <a:rPr lang="zh-CN" altLang="en-US" sz="1800">
                <a:solidFill>
                  <a:srgbClr val="FF0000"/>
                </a:solidFill>
                <a:latin typeface="Consolas" panose="020B0609020204030204" charset="0"/>
                <a:ea typeface="幼圆" panose="02010509060101010101" charset="-122"/>
                <a:cs typeface="幼圆" panose="02010509060101010101" charset="-122"/>
              </a:rPr>
              <a:t>补码</a:t>
            </a:r>
            <a:r>
              <a:rPr lang="zh-CN" altLang="en-US" sz="1800">
                <a:latin typeface="Consolas" panose="020B0609020204030204" charset="0"/>
                <a:ea typeface="幼圆" panose="02010509060101010101" charset="-122"/>
                <a:cs typeface="幼圆" panose="02010509060101010101" charset="-122"/>
              </a:rPr>
              <a:t>存储。</a:t>
            </a:r>
            <a:endParaRPr lang="zh-CN" altLang="en-US" sz="1800">
              <a:latin typeface="Consolas" panose="020B0609020204030204" charset="0"/>
              <a:ea typeface="幼圆" panose="02010509060101010101" charset="-122"/>
              <a:cs typeface="幼圆" panose="02010509060101010101" charset="-122"/>
            </a:endParaRPr>
          </a:p>
          <a:p>
            <a:pPr lvl="1"/>
            <a:endParaRPr lang="zh-CN" altLang="en-US" sz="1800">
              <a:latin typeface="Consolas" panose="020B0609020204030204" charset="0"/>
              <a:ea typeface="幼圆" panose="02010509060101010101" charset="-122"/>
            </a:endParaRPr>
          </a:p>
          <a:p>
            <a:endParaRPr lang="zh-CN" altLang="en-US" sz="1800">
              <a:latin typeface="Consolas" panose="020B0609020204030204" charset="0"/>
              <a:ea typeface="幼圆" panose="02010509060101010101" charset="-122"/>
            </a:endParaRPr>
          </a:p>
          <a:p>
            <a:endParaRPr lang="zh-CN" altLang="en-US" sz="1800">
              <a:latin typeface="Consolas" panose="020B0609020204030204" charset="0"/>
              <a:ea typeface="幼圆" panose="02010509060101010101" charset="-122"/>
            </a:endParaRPr>
          </a:p>
          <a:p>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从二进制补码格式还原整数，计算机遵循以下步骤：</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如果最左位是1,计算机取其补码。如果最左位是0,计算机不进行操作。</a:t>
            </a:r>
            <a:endParaRPr lang="zh-CN" altLang="en-US" sz="1800">
              <a:latin typeface="Consolas" panose="020B0609020204030204" charset="0"/>
              <a:ea typeface="幼圆" panose="02010509060101010101" charset="-122"/>
              <a:cs typeface="幼圆" panose="02010509060101010101" charset="-122"/>
            </a:endParaRPr>
          </a:p>
          <a:p>
            <a:pPr lvl="1"/>
            <a:r>
              <a:rPr lang="zh-CN" altLang="en-US" sz="1800">
                <a:latin typeface="Consolas" panose="020B0609020204030204" charset="0"/>
                <a:ea typeface="幼圆" panose="02010509060101010101" charset="-122"/>
                <a:cs typeface="幼圆" panose="02010509060101010101" charset="-122"/>
              </a:rPr>
              <a:t>计算机将该整数转换为十进制。</a:t>
            </a:r>
            <a:endParaRPr lang="zh-CN" altLang="en-US" sz="1800">
              <a:latin typeface="Consolas" panose="020B0609020204030204" charset="0"/>
              <a:ea typeface="幼圆" panose="02010509060101010101" charset="-122"/>
              <a:cs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408305" y="5418455"/>
            <a:ext cx="5905500" cy="112649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85165" y="2342515"/>
            <a:ext cx="6313805" cy="1524000"/>
          </a:xfrm>
          <a:prstGeom prst="rect">
            <a:avLst/>
          </a:prstGeom>
        </p:spPr>
      </p:pic>
    </p:spTree>
    <p:custDataLst>
      <p:tags r:id="rId5"/>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符号加绝对值表示法</a:t>
            </a:r>
            <a:endParaRPr lang="zh-CN" altLang="en-US"/>
          </a:p>
        </p:txBody>
      </p:sp>
      <p:sp>
        <p:nvSpPr>
          <p:cNvPr id="5" name="副标题 4"/>
          <p:cNvSpPr/>
          <p:nvPr>
            <p:ph type="subTitle" idx="1"/>
          </p:nvPr>
        </p:nvSpPr>
        <p:spPr/>
        <p:txBody>
          <a:bodyPr/>
          <a:p>
            <a:r>
              <a:rPr lang="zh-CN" altLang="en-US" sz="1800"/>
              <a:t>Sign-and-magnitude representation</a:t>
            </a:r>
            <a:endParaRPr lang="zh-CN" altLang="en-US" sz="1800"/>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符号加绝对值表示法</a:t>
            </a:r>
            <a:endParaRPr lang="zh-CN" altLang="en-US"/>
          </a:p>
        </p:txBody>
      </p:sp>
      <p:sp>
        <p:nvSpPr>
          <p:cNvPr id="3" name="内容占位符 2"/>
          <p:cNvSpPr/>
          <p:nvPr>
            <p:ph idx="1"/>
          </p:nvPr>
        </p:nvSpPr>
        <p:spPr/>
        <p:txBody>
          <a:bodyPr/>
          <a:p>
            <a:r>
              <a:rPr lang="zh-CN" altLang="en-US">
                <a:sym typeface="+mn-ea"/>
              </a:rPr>
              <a:t>设位数为</a:t>
            </a:r>
            <a:r>
              <a:rPr lang="en-US" altLang="zh-CN">
                <a:sym typeface="+mn-ea"/>
              </a:rPr>
              <a:t>n,</a:t>
            </a:r>
            <a:r>
              <a:rPr lang="zh-CN" altLang="en-US">
                <a:sym typeface="+mn-ea"/>
              </a:rPr>
              <a:t>共能表示</a:t>
            </a:r>
            <a:r>
              <a:rPr lang="en-US" altLang="zh-CN">
                <a:sym typeface="+mn-ea"/>
              </a:rPr>
              <a:t>2</a:t>
            </a:r>
            <a:r>
              <a:rPr lang="en-US" altLang="zh-CN" baseline="30000">
                <a:sym typeface="+mn-ea"/>
              </a:rPr>
              <a:t>n</a:t>
            </a:r>
            <a:r>
              <a:rPr lang="zh-CN" altLang="en-US">
                <a:sym typeface="+mn-ea"/>
              </a:rPr>
              <a:t>个数，分成非负整数和负数两部分。</a:t>
            </a:r>
            <a:endParaRPr lang="zh-CN" altLang="en-US">
              <a:solidFill>
                <a:srgbClr val="595959"/>
              </a:solidFill>
              <a:uFillTx/>
            </a:endParaRPr>
          </a:p>
          <a:p>
            <a:r>
              <a:rPr lang="zh-CN" altLang="en-US">
                <a:sym typeface="+mn-ea"/>
              </a:rPr>
              <a:t>非负整数范围是</a:t>
            </a:r>
            <a:r>
              <a:rPr lang="en-US" altLang="zh-CN">
                <a:sym typeface="+mn-ea"/>
              </a:rPr>
              <a:t>0~2</a:t>
            </a:r>
            <a:r>
              <a:rPr lang="en-US" altLang="zh-CN" baseline="30000">
                <a:sym typeface="+mn-ea"/>
              </a:rPr>
              <a:t>n-1</a:t>
            </a:r>
            <a:r>
              <a:rPr lang="en-US" altLang="zh-CN">
                <a:sym typeface="+mn-ea"/>
              </a:rPr>
              <a:t>-1,</a:t>
            </a:r>
            <a:r>
              <a:rPr lang="zh-CN" altLang="en-US">
                <a:sym typeface="+mn-ea"/>
              </a:rPr>
              <a:t>负数是</a:t>
            </a:r>
            <a:r>
              <a:rPr lang="en-US" altLang="zh-CN">
                <a:sym typeface="+mn-ea"/>
              </a:rPr>
              <a:t>-0~-2</a:t>
            </a:r>
            <a:r>
              <a:rPr lang="en-US" altLang="zh-CN" baseline="30000">
                <a:sym typeface="+mn-ea"/>
              </a:rPr>
              <a:t>n-1</a:t>
            </a:r>
            <a:r>
              <a:rPr lang="en-US" altLang="zh-CN">
                <a:solidFill>
                  <a:srgbClr val="595959"/>
                </a:solidFill>
                <a:uFillTx/>
                <a:sym typeface="+mn-ea"/>
              </a:rPr>
              <a:t>-1</a:t>
            </a:r>
            <a:endParaRPr lang="en-US" altLang="zh-CN" baseline="30000">
              <a:solidFill>
                <a:srgbClr val="595959"/>
              </a:solidFill>
              <a:uFillTx/>
            </a:endParaRPr>
          </a:p>
          <a:p>
            <a:r>
              <a:rPr lang="zh-CN" altLang="en-US">
                <a:sym typeface="+mn-ea"/>
              </a:rPr>
              <a:t>最左边的位表示符号。</a:t>
            </a:r>
            <a:r>
              <a:rPr lang="en-US" altLang="zh-CN">
                <a:sym typeface="+mn-ea"/>
              </a:rPr>
              <a:t>0</a:t>
            </a:r>
            <a:r>
              <a:rPr lang="zh-CN" altLang="en-US">
                <a:sym typeface="+mn-ea"/>
              </a:rPr>
              <a:t>为</a:t>
            </a:r>
            <a:r>
              <a:rPr lang="en-US" altLang="zh-CN">
                <a:sym typeface="+mn-ea"/>
              </a:rPr>
              <a:t>+</a:t>
            </a:r>
            <a:r>
              <a:rPr lang="zh-CN" altLang="en-US">
                <a:sym typeface="+mn-ea"/>
              </a:rPr>
              <a:t>，</a:t>
            </a:r>
            <a:r>
              <a:rPr lang="en-US" altLang="zh-CN">
                <a:sym typeface="+mn-ea"/>
              </a:rPr>
              <a:t>1</a:t>
            </a:r>
            <a:r>
              <a:rPr lang="zh-CN" altLang="en-US">
                <a:sym typeface="+mn-ea"/>
              </a:rPr>
              <a:t>为</a:t>
            </a:r>
            <a:r>
              <a:rPr lang="en-US" altLang="zh-CN">
                <a:sym typeface="+mn-ea"/>
              </a:rPr>
              <a:t>-</a:t>
            </a:r>
            <a:endParaRPr lang="en-US" altLang="zh-CN">
              <a:solidFill>
                <a:srgbClr val="595959"/>
              </a:solidFill>
              <a:uFillTx/>
            </a:endParaRPr>
          </a:p>
          <a:p>
            <a:r>
              <a:rPr lang="zh-CN" altLang="en-US">
                <a:sym typeface="+mn-ea"/>
              </a:rPr>
              <a:t>举一个</a:t>
            </a:r>
            <a:r>
              <a:rPr lang="en-US" altLang="zh-CN">
                <a:sym typeface="+mn-ea"/>
              </a:rPr>
              <a:t>n=4</a:t>
            </a:r>
            <a:r>
              <a:rPr lang="zh-CN" altLang="en-US">
                <a:sym typeface="+mn-ea"/>
              </a:rPr>
              <a:t>的例子</a:t>
            </a:r>
            <a:endParaRPr lang="zh-CN" altLang="en-US">
              <a:solidFill>
                <a:srgbClr val="595959"/>
              </a:solidFill>
              <a:uFillTx/>
            </a:endParaRPr>
          </a:p>
          <a:p>
            <a:r>
              <a:rPr lang="zh-CN" altLang="en-US"/>
              <a:t>溢出（参考无符号）</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716915" y="3982720"/>
            <a:ext cx="8632190" cy="1675130"/>
          </a:xfrm>
          <a:prstGeom prst="rect">
            <a:avLst/>
          </a:prstGeom>
        </p:spPr>
      </p:pic>
    </p:spTree>
    <p:custDataLst>
      <p:tags r:id="rId3"/>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整数表示法小结</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595370" y="14605"/>
            <a:ext cx="7173595" cy="6843395"/>
          </a:xfrm>
          <a:prstGeom prst="rect">
            <a:avLst/>
          </a:prstGeom>
        </p:spPr>
      </p:pic>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浮点表示法</a:t>
            </a:r>
            <a:endParaRPr lang="zh-CN" altLang="en-US"/>
          </a:p>
        </p:txBody>
      </p:sp>
      <p:sp>
        <p:nvSpPr>
          <p:cNvPr id="5" name="副标题 4"/>
          <p:cNvSpPr/>
          <p:nvPr>
            <p:ph type="subTitle" idx="1"/>
          </p:nvPr>
        </p:nvSpPr>
        <p:spPr/>
        <p:txBody>
          <a:bodyPr/>
          <a:p>
            <a:r>
              <a:rPr lang="zh-CN" altLang="en-US" sz="1800"/>
              <a:t> floating-point representation</a:t>
            </a:r>
            <a:endParaRPr lang="zh-CN" altLang="en-US" sz="180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9455" y="65475"/>
            <a:ext cx="10969200" cy="705600"/>
          </a:xfrm>
        </p:spPr>
        <p:txBody>
          <a:bodyPr/>
          <a:p>
            <a:r>
              <a:rPr lang="zh-CN" altLang="en-US"/>
              <a:t>浮点表示法如何表示数字</a:t>
            </a:r>
            <a:endParaRPr lang="zh-CN" altLang="en-US"/>
          </a:p>
        </p:txBody>
      </p:sp>
      <p:sp>
        <p:nvSpPr>
          <p:cNvPr id="3" name="内容占位符 2"/>
          <p:cNvSpPr/>
          <p:nvPr>
            <p:ph idx="1"/>
          </p:nvPr>
        </p:nvSpPr>
        <p:spPr>
          <a:xfrm>
            <a:off x="208985" y="814760"/>
            <a:ext cx="10969200" cy="4759200"/>
          </a:xfrm>
        </p:spPr>
        <p:txBody>
          <a:bodyPr/>
          <a:p>
            <a:r>
              <a:rPr lang="zh-CN" altLang="en-US"/>
              <a:t>浮点表示法是一种科学计数法（Scientific notation），允许小数点波动</a:t>
            </a:r>
            <a:endParaRPr lang="zh-CN" altLang="en-US"/>
          </a:p>
          <a:p>
            <a:r>
              <a:rPr lang="zh-CN" altLang="en-US"/>
              <a:t>比定点更方便用有限的位数，来表示特别大的数（整数位多），或特别小的数（小数位多）</a:t>
            </a:r>
            <a:endParaRPr lang="zh-CN" altLang="en-US"/>
          </a:p>
          <a:p>
            <a:endParaRPr lang="zh-CN" altLang="en-US"/>
          </a:p>
        </p:txBody>
      </p:sp>
      <p:grpSp>
        <p:nvGrpSpPr>
          <p:cNvPr id="13" name="组合 12"/>
          <p:cNvGrpSpPr/>
          <p:nvPr/>
        </p:nvGrpSpPr>
        <p:grpSpPr>
          <a:xfrm>
            <a:off x="5306695" y="1911985"/>
            <a:ext cx="6884670" cy="1953260"/>
            <a:chOff x="1333" y="6283"/>
            <a:chExt cx="10842" cy="3076"/>
          </a:xfrm>
        </p:grpSpPr>
        <p:grpSp>
          <p:nvGrpSpPr>
            <p:cNvPr id="11" name="组合 10"/>
            <p:cNvGrpSpPr/>
            <p:nvPr/>
          </p:nvGrpSpPr>
          <p:grpSpPr>
            <a:xfrm>
              <a:off x="1333" y="6991"/>
              <a:ext cx="10842" cy="2368"/>
              <a:chOff x="1931" y="6765"/>
              <a:chExt cx="10842" cy="2368"/>
            </a:xfrm>
          </p:grpSpPr>
          <p:pic>
            <p:nvPicPr>
              <p:cNvPr id="5" name="图片 4"/>
              <p:cNvPicPr>
                <a:picLocks noChangeAspect="1"/>
              </p:cNvPicPr>
              <p:nvPr>
                <p:custDataLst>
                  <p:tags r:id="rId1"/>
                </p:custDataLst>
              </p:nvPr>
            </p:nvPicPr>
            <p:blipFill>
              <a:blip r:embed="rId2"/>
              <a:stretch>
                <a:fillRect/>
              </a:stretch>
            </p:blipFill>
            <p:spPr>
              <a:xfrm>
                <a:off x="1931" y="6765"/>
                <a:ext cx="10843" cy="1122"/>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1931" y="7887"/>
                <a:ext cx="9443" cy="1246"/>
              </a:xfrm>
              <a:prstGeom prst="rect">
                <a:avLst/>
              </a:prstGeom>
            </p:spPr>
          </p:pic>
        </p:grpSp>
        <p:sp>
          <p:nvSpPr>
            <p:cNvPr id="12" name="文本框 11"/>
            <p:cNvSpPr txBox="1"/>
            <p:nvPr/>
          </p:nvSpPr>
          <p:spPr>
            <a:xfrm>
              <a:off x="1514" y="6283"/>
              <a:ext cx="6400" cy="580"/>
            </a:xfrm>
            <a:prstGeom prst="rect">
              <a:avLst/>
            </a:prstGeom>
            <a:noFill/>
          </p:spPr>
          <p:txBody>
            <a:bodyPr wrap="square" rtlCol="0">
              <a:spAutoFit/>
            </a:bodyPr>
            <a:p>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rPr>
                <a:t>例子</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endParaRPr>
            </a:p>
          </p:txBody>
        </p:sp>
      </p:grpSp>
      <p:grpSp>
        <p:nvGrpSpPr>
          <p:cNvPr id="16" name="组合 15"/>
          <p:cNvGrpSpPr/>
          <p:nvPr/>
        </p:nvGrpSpPr>
        <p:grpSpPr>
          <a:xfrm>
            <a:off x="399415" y="2150110"/>
            <a:ext cx="4723130" cy="1393190"/>
            <a:chOff x="476" y="2887"/>
            <a:chExt cx="7438" cy="2194"/>
          </a:xfrm>
        </p:grpSpPr>
        <p:pic>
          <p:nvPicPr>
            <p:cNvPr id="14" name="图片 13"/>
            <p:cNvPicPr>
              <a:picLocks noChangeAspect="1"/>
            </p:cNvPicPr>
            <p:nvPr>
              <p:custDataLst>
                <p:tags r:id="rId5"/>
              </p:custDataLst>
            </p:nvPr>
          </p:nvPicPr>
          <p:blipFill>
            <a:blip r:embed="rId6"/>
            <a:stretch>
              <a:fillRect/>
            </a:stretch>
          </p:blipFill>
          <p:spPr>
            <a:xfrm>
              <a:off x="476" y="4597"/>
              <a:ext cx="7438" cy="484"/>
            </a:xfrm>
            <a:prstGeom prst="rect">
              <a:avLst/>
            </a:prstGeom>
          </p:spPr>
        </p:pic>
        <p:sp>
          <p:nvSpPr>
            <p:cNvPr id="15" name="文本框 14"/>
            <p:cNvSpPr txBox="1"/>
            <p:nvPr/>
          </p:nvSpPr>
          <p:spPr>
            <a:xfrm>
              <a:off x="476" y="2887"/>
              <a:ext cx="6400" cy="1452"/>
            </a:xfrm>
            <a:prstGeom prst="rect">
              <a:avLst/>
            </a:prstGeom>
            <a:noFill/>
          </p:spPr>
          <p:txBody>
            <a:bodyPr wrap="square" rtlCol="0">
              <a:spAutoFit/>
            </a:bodyPr>
            <a:p>
              <a:pPr>
                <a:lnSpc>
                  <a:spcPct val="150000"/>
                </a:lnSpc>
              </a:pPr>
              <a:r>
                <a:rPr lang="zh-CN" altLang="en-US">
                  <a:effectLst>
                    <a:outerShdw blurRad="38100" dist="38100" dir="2700000" algn="tl">
                      <a:srgbClr val="000000">
                        <a:alpha val="43137"/>
                      </a:srgbClr>
                    </a:outerShdw>
                  </a:effectLst>
                  <a:latin typeface="Consolas" panose="020B0609020204030204" charset="0"/>
                  <a:ea typeface="幼圆" panose="02010509060101010101" charset="-122"/>
                  <a:cs typeface="Consolas" panose="020B0609020204030204" charset="0"/>
                </a:rPr>
                <a:t>标准化</a:t>
              </a:r>
              <a:r>
                <a:rPr lang="en-US" altLang="zh-CN">
                  <a:effectLst>
                    <a:outerShdw blurRad="38100" dist="38100" dir="2700000" algn="tl">
                      <a:srgbClr val="000000">
                        <a:alpha val="43137"/>
                      </a:srgbClr>
                    </a:outerShdw>
                  </a:effectLst>
                  <a:latin typeface="Consolas" panose="020B0609020204030204" charset="0"/>
                  <a:ea typeface="幼圆" panose="02010509060101010101" charset="-122"/>
                  <a:cs typeface="Consolas" panose="020B0609020204030204" charset="0"/>
                </a:rPr>
                <a:t>/</a:t>
              </a:r>
              <a:r>
                <a:rPr lang="zh-CN" altLang="en-US">
                  <a:effectLst>
                    <a:outerShdw blurRad="38100" dist="38100" dir="2700000" algn="tl">
                      <a:srgbClr val="000000">
                        <a:alpha val="43137"/>
                      </a:srgbClr>
                    </a:outerShdw>
                  </a:effectLst>
                  <a:latin typeface="Consolas" panose="020B0609020204030204" charset="0"/>
                  <a:ea typeface="幼圆" panose="02010509060101010101" charset="-122"/>
                  <a:cs typeface="Consolas" panose="020B0609020204030204" charset="0"/>
                </a:rPr>
                <a:t>规范化</a:t>
              </a:r>
              <a:r>
                <a:rPr lang="en-US" altLang="zh-CN">
                  <a:effectLst>
                    <a:outerShdw blurRad="38100" dist="38100" dir="2700000" algn="tl">
                      <a:srgbClr val="000000">
                        <a:alpha val="43137"/>
                      </a:srgbClr>
                    </a:outerShdw>
                  </a:effectLst>
                  <a:latin typeface="Consolas" panose="020B0609020204030204" charset="0"/>
                  <a:ea typeface="幼圆" panose="02010509060101010101" charset="-122"/>
                  <a:cs typeface="Consolas" panose="020B0609020204030204" charset="0"/>
                </a:rPr>
                <a:t> Normalization</a:t>
              </a:r>
              <a:endParaRPr lang="en-US" altLang="zh-CN">
                <a:effectLst>
                  <a:outerShdw blurRad="38100" dist="38100" dir="2700000" algn="tl">
                    <a:srgbClr val="000000">
                      <a:alpha val="43137"/>
                    </a:srgbClr>
                  </a:outerShdw>
                </a:effectLst>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一个二进制数最后会标准化为此格式：</a:t>
              </a:r>
              <a:endParaRPr lang="zh-CN" altLang="en-US">
                <a:latin typeface="Consolas" panose="020B0609020204030204" charset="0"/>
                <a:ea typeface="幼圆" panose="02010509060101010101" charset="-122"/>
                <a:cs typeface="Consolas" panose="020B0609020204030204" charset="0"/>
              </a:endParaRPr>
            </a:p>
          </p:txBody>
        </p:sp>
      </p:grpSp>
    </p:spTree>
    <p:custDataLst>
      <p:tags r:id="rId7"/>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7" name="组合 26"/>
          <p:cNvGrpSpPr/>
          <p:nvPr/>
        </p:nvGrpSpPr>
        <p:grpSpPr>
          <a:xfrm>
            <a:off x="102235" y="3829050"/>
            <a:ext cx="6390005" cy="2764790"/>
            <a:chOff x="8995" y="6251"/>
            <a:chExt cx="10063" cy="4354"/>
          </a:xfrm>
        </p:grpSpPr>
        <p:pic>
          <p:nvPicPr>
            <p:cNvPr id="23" name="图片 22"/>
            <p:cNvPicPr>
              <a:picLocks noChangeAspect="1"/>
            </p:cNvPicPr>
            <p:nvPr>
              <p:custDataLst>
                <p:tags r:id="rId1"/>
              </p:custDataLst>
            </p:nvPr>
          </p:nvPicPr>
          <p:blipFill>
            <a:blip r:embed="rId2"/>
            <a:stretch>
              <a:fillRect/>
            </a:stretch>
          </p:blipFill>
          <p:spPr>
            <a:xfrm>
              <a:off x="8995" y="6251"/>
              <a:ext cx="10063" cy="4354"/>
            </a:xfrm>
            <a:prstGeom prst="rect">
              <a:avLst/>
            </a:prstGeom>
          </p:spPr>
        </p:pic>
        <p:sp>
          <p:nvSpPr>
            <p:cNvPr id="26" name="文本框 25"/>
            <p:cNvSpPr txBox="1"/>
            <p:nvPr>
              <p:custDataLst>
                <p:tags r:id="rId3"/>
              </p:custDataLst>
            </p:nvPr>
          </p:nvSpPr>
          <p:spPr>
            <a:xfrm>
              <a:off x="10947" y="9112"/>
              <a:ext cx="1960" cy="1016"/>
            </a:xfrm>
            <a:prstGeom prst="rect">
              <a:avLst/>
            </a:prstGeom>
            <a:noFill/>
          </p:spPr>
          <p:txBody>
            <a:bodyPr wrap="square" rtlCol="0">
              <a:spAutoFit/>
            </a:bodyPr>
            <a:p>
              <a:r>
                <a:rPr lang="zh-CN" altLang="en-US">
                  <a:latin typeface="Consolas" panose="020B0609020204030204" charset="0"/>
                  <a:ea typeface="幼圆" panose="02010509060101010101" charset="-122"/>
                </a:rPr>
                <a:t>这里写错了</a:t>
              </a:r>
              <a:endParaRPr lang="zh-CN" altLang="en-US">
                <a:latin typeface="Consolas" panose="020B0609020204030204" charset="0"/>
                <a:ea typeface="幼圆" panose="02010509060101010101" charset="-122"/>
              </a:endParaRPr>
            </a:p>
          </p:txBody>
        </p:sp>
      </p:grpSp>
      <p:sp>
        <p:nvSpPr>
          <p:cNvPr id="2" name="标题 1"/>
          <p:cNvSpPr/>
          <p:nvPr>
            <p:ph type="title"/>
          </p:nvPr>
        </p:nvSpPr>
        <p:spPr>
          <a:xfrm>
            <a:off x="152470" y="215335"/>
            <a:ext cx="10969200" cy="705600"/>
          </a:xfrm>
        </p:spPr>
        <p:txBody>
          <a:bodyPr/>
          <a:p>
            <a:r>
              <a:rPr lang="zh-CN" altLang="en-US">
                <a:sym typeface="+mn-ea"/>
              </a:rPr>
              <a:t>浮点表示法如何表示数字</a:t>
            </a:r>
            <a:endParaRPr lang="zh-CN" altLang="en-US"/>
          </a:p>
        </p:txBody>
      </p:sp>
      <p:grpSp>
        <p:nvGrpSpPr>
          <p:cNvPr id="8" name="组合 7"/>
          <p:cNvGrpSpPr/>
          <p:nvPr/>
        </p:nvGrpSpPr>
        <p:grpSpPr>
          <a:xfrm>
            <a:off x="152400" y="970915"/>
            <a:ext cx="6096000" cy="1514475"/>
            <a:chOff x="1274" y="4450"/>
            <a:chExt cx="9600" cy="2385"/>
          </a:xfrm>
        </p:grpSpPr>
        <p:pic>
          <p:nvPicPr>
            <p:cNvPr id="4" name="图片 3"/>
            <p:cNvPicPr>
              <a:picLocks noChangeAspect="1"/>
            </p:cNvPicPr>
            <p:nvPr>
              <p:custDataLst>
                <p:tags r:id="rId4"/>
              </p:custDataLst>
            </p:nvPr>
          </p:nvPicPr>
          <p:blipFill>
            <a:blip r:embed="rId5"/>
            <a:stretch>
              <a:fillRect/>
            </a:stretch>
          </p:blipFill>
          <p:spPr>
            <a:xfrm>
              <a:off x="1454" y="5262"/>
              <a:ext cx="7940" cy="1573"/>
            </a:xfrm>
            <a:prstGeom prst="rect">
              <a:avLst/>
            </a:prstGeom>
          </p:spPr>
        </p:pic>
        <p:sp>
          <p:nvSpPr>
            <p:cNvPr id="6" name="文本框 5"/>
            <p:cNvSpPr txBox="1"/>
            <p:nvPr>
              <p:custDataLst>
                <p:tags r:id="rId6"/>
              </p:custDataLst>
            </p:nvPr>
          </p:nvSpPr>
          <p:spPr>
            <a:xfrm>
              <a:off x="1274" y="4450"/>
              <a:ext cx="9600" cy="580"/>
            </a:xfrm>
            <a:prstGeom prst="rect">
              <a:avLst/>
            </a:prstGeom>
            <a:noFill/>
          </p:spPr>
          <p:txBody>
            <a:bodyPr wrap="square" rtlCol="0" anchor="t">
              <a:spAutoFit/>
            </a:bodyPr>
            <a:p>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sym typeface="+mn-ea"/>
                </a:rPr>
                <a:t>组成</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sym typeface="+mn-ea"/>
              </a:endParaRPr>
            </a:p>
          </p:txBody>
        </p:sp>
      </p:grpSp>
      <p:sp>
        <p:nvSpPr>
          <p:cNvPr id="24" name="文本框 23"/>
          <p:cNvSpPr txBox="1"/>
          <p:nvPr>
            <p:custDataLst>
              <p:tags r:id="rId7"/>
            </p:custDataLst>
          </p:nvPr>
        </p:nvSpPr>
        <p:spPr>
          <a:xfrm>
            <a:off x="4982845" y="127000"/>
            <a:ext cx="6905625" cy="3964305"/>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sign:</a:t>
            </a:r>
            <a:endParaRPr lang="en-US" altLang="zh-CN">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占一个二进制位</a:t>
            </a:r>
            <a:endParaRPr lang="en-US" altLang="zh-CN">
              <a:latin typeface="Consolas" panose="020B0609020204030204" charset="0"/>
              <a:ea typeface="幼圆" panose="02010509060101010101" charset="-122"/>
              <a:cs typeface="Consolas" panose="020B0609020204030204" charset="0"/>
            </a:endParaRPr>
          </a:p>
          <a:p>
            <a:pPr indent="457200">
              <a:lnSpc>
                <a:spcPct val="150000"/>
              </a:lnSpc>
            </a:pPr>
            <a:r>
              <a:rPr lang="en-US" altLang="zh-CN">
                <a:latin typeface="Consolas" panose="020B0609020204030204" charset="0"/>
                <a:ea typeface="幼圆" panose="02010509060101010101" charset="-122"/>
                <a:cs typeface="Consolas" panose="020B0609020204030204" charset="0"/>
              </a:rPr>
              <a:t>0</a:t>
            </a:r>
            <a:r>
              <a:rPr lang="zh-CN" altLang="en-US">
                <a:latin typeface="Consolas" panose="020B0609020204030204" charset="0"/>
                <a:ea typeface="幼圆" panose="02010509060101010101" charset="-122"/>
                <a:cs typeface="Consolas" panose="020B0609020204030204" charset="0"/>
              </a:rPr>
              <a:t>为正，</a:t>
            </a:r>
            <a:r>
              <a:rPr lang="en-US" altLang="zh-CN">
                <a:latin typeface="Consolas" panose="020B0609020204030204" charset="0"/>
                <a:ea typeface="幼圆" panose="02010509060101010101" charset="-122"/>
                <a:cs typeface="Consolas" panose="020B0609020204030204" charset="0"/>
              </a:rPr>
              <a:t>1</a:t>
            </a:r>
            <a:r>
              <a:rPr lang="zh-CN" altLang="en-US">
                <a:latin typeface="Consolas" panose="020B0609020204030204" charset="0"/>
                <a:ea typeface="幼圆" panose="02010509060101010101" charset="-122"/>
                <a:cs typeface="Consolas" panose="020B0609020204030204" charset="0"/>
              </a:rPr>
              <a:t>为负</a:t>
            </a:r>
            <a:endParaRPr lang="zh-CN" altLang="en-US">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shifter</a:t>
            </a:r>
            <a:r>
              <a:rPr lang="zh-CN" altLang="en-US">
                <a:latin typeface="Consolas" panose="020B0609020204030204" charset="0"/>
                <a:ea typeface="幼圆" panose="02010509060101010101" charset="-122"/>
                <a:cs typeface="Consolas" panose="020B0609020204030204" charset="0"/>
              </a:rPr>
              <a:t>偏移量</a:t>
            </a:r>
            <a:r>
              <a:rPr lang="en-US" altLang="zh-CN">
                <a:latin typeface="Consolas" panose="020B0609020204030204" charset="0"/>
                <a:ea typeface="幼圆" panose="02010509060101010101" charset="-122"/>
                <a:cs typeface="Consolas" panose="020B0609020204030204" charset="0"/>
              </a:rPr>
              <a:t>=exponent</a:t>
            </a:r>
            <a:r>
              <a:rPr lang="zh-CN" altLang="en-US">
                <a:latin typeface="Consolas" panose="020B0609020204030204" charset="0"/>
                <a:ea typeface="幼圆" panose="02010509060101010101" charset="-122"/>
                <a:cs typeface="Consolas" panose="020B0609020204030204" charset="0"/>
              </a:rPr>
              <a:t>指数（</a:t>
            </a:r>
            <a:r>
              <a:rPr lang="en-US" altLang="zh-CN">
                <a:latin typeface="Consolas" panose="020B0609020204030204" charset="0"/>
                <a:ea typeface="幼圆" panose="02010509060101010101" charset="-122"/>
                <a:cs typeface="Consolas" panose="020B0609020204030204" charset="0"/>
              </a:rPr>
              <a:t>2</a:t>
            </a:r>
            <a:r>
              <a:rPr lang="zh-CN" altLang="en-US">
                <a:latin typeface="Consolas" panose="020B0609020204030204" charset="0"/>
                <a:ea typeface="幼圆" panose="02010509060101010101" charset="-122"/>
                <a:cs typeface="Consolas" panose="020B0609020204030204" charset="0"/>
              </a:rPr>
              <a:t>的幂）</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可正可负，占</a:t>
            </a:r>
            <a:r>
              <a:rPr lang="en-US" altLang="zh-CN">
                <a:latin typeface="Consolas" panose="020B0609020204030204" charset="0"/>
                <a:ea typeface="幼圆" panose="02010509060101010101" charset="-122"/>
                <a:cs typeface="Consolas" panose="020B0609020204030204" charset="0"/>
              </a:rPr>
              <a:t>8/11</a:t>
            </a:r>
            <a:r>
              <a:rPr lang="zh-CN" altLang="en-US">
                <a:latin typeface="Consolas" panose="020B0609020204030204" charset="0"/>
                <a:ea typeface="幼圆" panose="02010509060101010101" charset="-122"/>
                <a:cs typeface="Consolas" panose="020B0609020204030204" charset="0"/>
              </a:rPr>
              <a:t>位（看是什么余码系统），</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不够位在左边补</a:t>
            </a:r>
            <a:r>
              <a:rPr lang="en-US" altLang="zh-CN">
                <a:latin typeface="Consolas" panose="020B0609020204030204" charset="0"/>
                <a:ea typeface="幼圆" panose="02010509060101010101" charset="-122"/>
                <a:cs typeface="Consolas" panose="020B0609020204030204" charset="0"/>
              </a:rPr>
              <a:t>0</a:t>
            </a:r>
            <a:endParaRPr lang="zh-CN" altLang="en-US">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zh-CN" altLang="en-US">
                <a:latin typeface="Consolas" panose="020B0609020204030204" charset="0"/>
                <a:ea typeface="幼圆" panose="02010509060101010101" charset="-122"/>
                <a:cs typeface="Consolas" panose="020B0609020204030204" charset="0"/>
              </a:rPr>
              <a:t>定点数</a:t>
            </a:r>
            <a:r>
              <a:rPr lang="en-US" altLang="zh-CN">
                <a:latin typeface="Consolas" panose="020B0609020204030204" charset="0"/>
                <a:ea typeface="幼圆" panose="02010509060101010101" charset="-122"/>
                <a:cs typeface="Consolas" panose="020B0609020204030204" charset="0"/>
              </a:rPr>
              <a:t>=mantissa</a:t>
            </a:r>
            <a:r>
              <a:rPr lang="zh-CN" altLang="en-US">
                <a:latin typeface="Consolas" panose="020B0609020204030204" charset="0"/>
                <a:ea typeface="幼圆" panose="02010509060101010101" charset="-122"/>
                <a:cs typeface="Consolas" panose="020B0609020204030204" charset="0"/>
              </a:rPr>
              <a:t>尾数（定点数去掉</a:t>
            </a:r>
            <a:r>
              <a:rPr lang="en-US" altLang="zh-CN">
                <a:latin typeface="Consolas" panose="020B0609020204030204" charset="0"/>
                <a:ea typeface="幼圆" panose="02010509060101010101" charset="-122"/>
                <a:cs typeface="Consolas" panose="020B0609020204030204" charset="0"/>
              </a:rPr>
              <a:t>1.</a:t>
            </a:r>
            <a:r>
              <a:rPr lang="zh-CN" altLang="en-US">
                <a:latin typeface="Consolas" panose="020B0609020204030204" charset="0"/>
                <a:ea typeface="幼圆" panose="02010509060101010101" charset="-122"/>
                <a:cs typeface="Consolas" panose="020B0609020204030204" charset="0"/>
              </a:rPr>
              <a:t>，它们是固有，不存储）</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尾数是小数点右边的二进制数，作为无符号整数对待来存储</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pPr>
            <a:r>
              <a:rPr lang="zh-CN" altLang="en-US">
                <a:latin typeface="Consolas" panose="020B0609020204030204" charset="0"/>
                <a:ea typeface="幼圆" panose="02010509060101010101" charset="-122"/>
                <a:cs typeface="Consolas" panose="020B0609020204030204" charset="0"/>
              </a:rPr>
              <a:t>不够位在右边补</a:t>
            </a:r>
            <a:r>
              <a:rPr lang="en-US" altLang="zh-CN">
                <a:latin typeface="Consolas" panose="020B0609020204030204" charset="0"/>
                <a:ea typeface="幼圆" panose="02010509060101010101" charset="-122"/>
                <a:cs typeface="Consolas" panose="020B0609020204030204" charset="0"/>
              </a:rPr>
              <a:t>0</a:t>
            </a:r>
            <a:endParaRPr lang="en-US" altLang="zh-CN">
              <a:latin typeface="Consolas" panose="020B0609020204030204" charset="0"/>
              <a:ea typeface="幼圆" panose="02010509060101010101" charset="-122"/>
              <a:cs typeface="Consolas" panose="020B0609020204030204" charset="0"/>
            </a:endParaRPr>
          </a:p>
        </p:txBody>
      </p:sp>
    </p:spTree>
    <p:custDataLst>
      <p:tags r:id="rId8"/>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余码系统The Excess system</a:t>
            </a:r>
            <a:r>
              <a:rPr lang="en-US" altLang="zh-CN"/>
              <a:t>——</a:t>
            </a:r>
            <a:r>
              <a:rPr lang="zh-CN" altLang="en-US"/>
              <a:t>计算机如何实现浮点表示法</a:t>
            </a:r>
            <a:endParaRPr lang="zh-CN" altLang="en-US"/>
          </a:p>
        </p:txBody>
      </p:sp>
      <p:sp>
        <p:nvSpPr>
          <p:cNvPr id="3" name="内容占位符 2"/>
          <p:cNvSpPr/>
          <p:nvPr>
            <p:ph idx="1"/>
          </p:nvPr>
        </p:nvSpPr>
        <p:spPr/>
        <p:txBody>
          <a:bodyPr/>
          <a:p>
            <a:pPr lvl="0"/>
            <a:r>
              <a:rPr lang="en-US" altLang="zh-CN"/>
              <a:t>IEEE</a:t>
            </a:r>
            <a:r>
              <a:rPr lang="zh-CN" altLang="en-US"/>
              <a:t>定义了几种存储浮点数的标准，最常用的两种是单精度和双精度</a:t>
            </a:r>
            <a:endParaRPr lang="zh-CN" altLang="en-US"/>
          </a:p>
          <a:p>
            <a:pPr lvl="0"/>
            <a:r>
              <a:rPr lang="zh-CN" altLang="en-US"/>
              <a:t>单精度，余</a:t>
            </a:r>
            <a:r>
              <a:rPr lang="en-US" altLang="zh-CN"/>
              <a:t>127</a:t>
            </a:r>
            <a:r>
              <a:rPr lang="zh-CN" altLang="en-US"/>
              <a:t>码，用</a:t>
            </a:r>
            <a:r>
              <a:rPr lang="en-US" altLang="zh-CN"/>
              <a:t>32</a:t>
            </a:r>
            <a:r>
              <a:rPr lang="zh-CN" altLang="en-US"/>
              <a:t>个位存储浮点数</a:t>
            </a:r>
            <a:endParaRPr lang="zh-CN" altLang="en-US"/>
          </a:p>
          <a:p>
            <a:pPr lvl="0"/>
            <a:r>
              <a:rPr lang="zh-CN" altLang="en-US"/>
              <a:t>双精度，余</a:t>
            </a:r>
            <a:r>
              <a:rPr lang="en-US" altLang="zh-CN"/>
              <a:t>1024</a:t>
            </a:r>
            <a:r>
              <a:rPr lang="zh-CN" altLang="en-US"/>
              <a:t>码，用</a:t>
            </a:r>
            <a:r>
              <a:rPr lang="en-US" altLang="zh-CN"/>
              <a:t>64</a:t>
            </a:r>
            <a:r>
              <a:rPr lang="zh-CN" altLang="en-US"/>
              <a:t>个位</a:t>
            </a:r>
            <a:r>
              <a:rPr lang="zh-CN" altLang="en-US">
                <a:sym typeface="+mn-ea"/>
              </a:rPr>
              <a:t>存储浮点数</a:t>
            </a:r>
            <a:endParaRPr lang="zh-CN" altLang="en-US"/>
          </a:p>
          <a:p>
            <a:pPr marL="0" lvl="0" indent="0">
              <a:buNone/>
            </a:pPr>
            <a:endParaRPr lang="zh-CN" altLang="en-US"/>
          </a:p>
        </p:txBody>
      </p:sp>
      <p:pic>
        <p:nvPicPr>
          <p:cNvPr id="4" name="图片 3"/>
          <p:cNvPicPr>
            <a:picLocks noChangeAspect="1"/>
          </p:cNvPicPr>
          <p:nvPr>
            <p:custDataLst>
              <p:tags r:id="rId1"/>
            </p:custDataLst>
          </p:nvPr>
        </p:nvPicPr>
        <p:blipFill>
          <a:blip r:embed="rId2"/>
          <a:stretch>
            <a:fillRect/>
          </a:stretch>
        </p:blipFill>
        <p:spPr>
          <a:xfrm>
            <a:off x="218440" y="3093720"/>
            <a:ext cx="6308090" cy="24060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240145" y="3175635"/>
            <a:ext cx="5818505" cy="2324100"/>
          </a:xfrm>
          <a:prstGeom prst="rect">
            <a:avLst/>
          </a:prstGeom>
        </p:spPr>
      </p:pic>
      <p:sp>
        <p:nvSpPr>
          <p:cNvPr id="6" name="文本框 5"/>
          <p:cNvSpPr txBox="1"/>
          <p:nvPr/>
        </p:nvSpPr>
        <p:spPr>
          <a:xfrm>
            <a:off x="608330" y="5976620"/>
            <a:ext cx="6409055" cy="368300"/>
          </a:xfrm>
          <a:prstGeom prst="rect">
            <a:avLst/>
          </a:prstGeom>
          <a:noFill/>
        </p:spPr>
        <p:txBody>
          <a:bodyPr wrap="square" rtlCol="0">
            <a:spAutoFit/>
          </a:bodyPr>
          <a:p>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其他：存储</a:t>
            </a:r>
            <a:r>
              <a:rPr lang="en-US" altLang="zh-CN">
                <a:latin typeface="Consolas" panose="020B0609020204030204" charset="0"/>
                <a:ea typeface="幼圆" panose="02010509060101010101" charset="-122"/>
                <a:cs typeface="幼圆" panose="02010509060101010101" charset="-122"/>
              </a:rPr>
              <a:t>0</a:t>
            </a:r>
            <a:r>
              <a:rPr lang="zh-CN" altLang="en-US">
                <a:latin typeface="Consolas" panose="020B0609020204030204" charset="0"/>
                <a:ea typeface="幼圆" panose="02010509060101010101" charset="-122"/>
                <a:cs typeface="幼圆" panose="02010509060101010101" charset="-122"/>
              </a:rPr>
              <a:t>，截断错误，上溢和下溢不在这讨论</a:t>
            </a:r>
            <a:endParaRPr lang="zh-CN" altLang="en-US">
              <a:latin typeface="Consolas" panose="020B0609020204030204" charset="0"/>
              <a:ea typeface="幼圆" panose="02010509060101010101" charset="-122"/>
              <a:cs typeface="幼圆" panose="02010509060101010101" charset="-122"/>
            </a:endParaRPr>
          </a:p>
        </p:txBody>
      </p:sp>
    </p:spTree>
    <p:custDataLst>
      <p:tags r:id="rId5"/>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15005" y="115005"/>
            <a:ext cx="10969200" cy="705600"/>
          </a:xfrm>
        </p:spPr>
        <p:txBody>
          <a:bodyPr/>
          <a:p>
            <a:r>
              <a:rPr lang="zh-CN" altLang="en-US"/>
              <a:t>十进制数和余</a:t>
            </a:r>
            <a:r>
              <a:rPr lang="en-US" altLang="zh-CN"/>
              <a:t>127</a:t>
            </a:r>
            <a:r>
              <a:rPr lang="zh-CN" altLang="en-US"/>
              <a:t>码的相互转换</a:t>
            </a:r>
            <a:endParaRPr lang="zh-CN" altLang="en-US"/>
          </a:p>
        </p:txBody>
      </p:sp>
      <p:sp>
        <p:nvSpPr>
          <p:cNvPr id="3" name="内容占位符 2"/>
          <p:cNvSpPr/>
          <p:nvPr>
            <p:ph idx="1"/>
          </p:nvPr>
        </p:nvSpPr>
        <p:spPr>
          <a:xfrm>
            <a:off x="184220" y="978590"/>
            <a:ext cx="10969200" cy="4759200"/>
          </a:xfrm>
        </p:spPr>
        <p:txBody>
          <a:bodyPr/>
          <a:p>
            <a:r>
              <a:rPr lang="zh-CN" altLang="en-US" sz="1800">
                <a:latin typeface="Consolas" panose="020B0609020204030204" charset="0"/>
                <a:ea typeface="幼圆" panose="02010509060101010101" charset="-122"/>
              </a:rPr>
              <a:t>十转</a:t>
            </a:r>
            <a:r>
              <a:rPr lang="en-US" altLang="zh-CN" sz="1800">
                <a:latin typeface="Consolas" panose="020B0609020204030204" charset="0"/>
                <a:ea typeface="幼圆" panose="02010509060101010101" charset="-122"/>
              </a:rPr>
              <a:t>127</a:t>
            </a:r>
            <a:r>
              <a:rPr lang="zh-CN" altLang="en-US" sz="1800">
                <a:latin typeface="Consolas" panose="020B0609020204030204" charset="0"/>
                <a:ea typeface="幼圆" panose="02010509060101010101" charset="-122"/>
              </a:rPr>
              <a:t>步骤：</a:t>
            </a:r>
            <a:endParaRPr lang="zh-CN" altLang="en-US" sz="1800">
              <a:latin typeface="Consolas" panose="020B0609020204030204" charset="0"/>
              <a:ea typeface="幼圆" panose="02010509060101010101" charset="-122"/>
            </a:endParaRPr>
          </a:p>
          <a:p>
            <a:pPr lvl="1"/>
            <a:r>
              <a:rPr lang="en-US" altLang="zh-CN" sz="1800">
                <a:latin typeface="Consolas" panose="020B0609020204030204" charset="0"/>
                <a:ea typeface="幼圆" panose="02010509060101010101" charset="-122"/>
                <a:cs typeface="Consolas" panose="020B0609020204030204" charset="0"/>
              </a:rPr>
              <a:t>1.S</a:t>
            </a:r>
            <a:r>
              <a:rPr lang="zh-CN" altLang="en-US" sz="1800">
                <a:latin typeface="Consolas" panose="020B0609020204030204" charset="0"/>
                <a:ea typeface="幼圆" panose="02010509060101010101" charset="-122"/>
                <a:cs typeface="Consolas" panose="020B0609020204030204" charset="0"/>
              </a:rPr>
              <a:t>：确定符号位</a:t>
            </a:r>
            <a:r>
              <a:rPr lang="zh-CN" altLang="en-US" sz="1800">
                <a:latin typeface="Consolas" panose="020B0609020204030204" charset="0"/>
                <a:ea typeface="幼圆" panose="02010509060101010101" charset="-122"/>
                <a:cs typeface="Consolas" panose="020B0609020204030204" charset="0"/>
                <a:sym typeface="+mn-ea"/>
              </a:rPr>
              <a:t>正为</a:t>
            </a:r>
            <a:r>
              <a:rPr lang="en-US" altLang="zh-CN" sz="1800">
                <a:latin typeface="Consolas" panose="020B0609020204030204" charset="0"/>
                <a:ea typeface="幼圆" panose="02010509060101010101" charset="-122"/>
                <a:cs typeface="Consolas" panose="020B0609020204030204" charset="0"/>
                <a:sym typeface="+mn-ea"/>
              </a:rPr>
              <a:t>0</a:t>
            </a:r>
            <a:r>
              <a:rPr lang="zh-CN" altLang="en-US" sz="1800">
                <a:latin typeface="Consolas" panose="020B0609020204030204" charset="0"/>
                <a:ea typeface="幼圆" panose="02010509060101010101" charset="-122"/>
                <a:cs typeface="Consolas" panose="020B0609020204030204" charset="0"/>
                <a:sym typeface="+mn-ea"/>
              </a:rPr>
              <a:t>，负为</a:t>
            </a:r>
            <a:r>
              <a:rPr lang="en-US" altLang="zh-CN" sz="1800">
                <a:latin typeface="Consolas" panose="020B0609020204030204" charset="0"/>
                <a:ea typeface="幼圆" panose="02010509060101010101" charset="-122"/>
                <a:cs typeface="Consolas" panose="020B0609020204030204" charset="0"/>
                <a:sym typeface="+mn-ea"/>
              </a:rPr>
              <a:t>1</a:t>
            </a:r>
            <a:endParaRPr lang="en-US" altLang="zh-CN" sz="1800">
              <a:latin typeface="Consolas" panose="020B0609020204030204" charset="0"/>
              <a:ea typeface="幼圆" panose="02010509060101010101" charset="-122"/>
              <a:cs typeface="Consolas" panose="020B0609020204030204" charset="0"/>
              <a:sym typeface="+mn-ea"/>
            </a:endParaRPr>
          </a:p>
          <a:p>
            <a:pPr lvl="1"/>
            <a:r>
              <a:rPr lang="en-US" altLang="zh-CN" sz="1800">
                <a:latin typeface="Consolas" panose="020B0609020204030204" charset="0"/>
                <a:ea typeface="幼圆" panose="02010509060101010101" charset="-122"/>
                <a:cs typeface="Consolas" panose="020B0609020204030204" charset="0"/>
                <a:sym typeface="+mn-ea"/>
              </a:rPr>
              <a:t>2.</a:t>
            </a:r>
            <a:r>
              <a:rPr lang="zh-CN" altLang="en-US" sz="1800">
                <a:latin typeface="Consolas" panose="020B0609020204030204" charset="0"/>
                <a:ea typeface="幼圆" panose="02010509060101010101" charset="-122"/>
                <a:cs typeface="Consolas" panose="020B0609020204030204" charset="0"/>
                <a:sym typeface="+mn-ea"/>
              </a:rPr>
              <a:t>把十进制数</a:t>
            </a:r>
            <a:r>
              <a:rPr lang="en-US" altLang="zh-CN" sz="1800">
                <a:latin typeface="Consolas" panose="020B0609020204030204" charset="0"/>
                <a:ea typeface="幼圆" panose="02010509060101010101" charset="-122"/>
                <a:cs typeface="Consolas" panose="020B0609020204030204" charset="0"/>
                <a:sym typeface="+mn-ea"/>
              </a:rPr>
              <a:t>→</a:t>
            </a:r>
            <a:r>
              <a:rPr lang="zh-CN" altLang="en-US" sz="1800">
                <a:latin typeface="Consolas" panose="020B0609020204030204" charset="0"/>
                <a:ea typeface="幼圆" panose="02010509060101010101" charset="-122"/>
                <a:cs typeface="Consolas" panose="020B0609020204030204" charset="0"/>
                <a:sym typeface="+mn-ea"/>
              </a:rPr>
              <a:t>二进制</a:t>
            </a:r>
            <a:endParaRPr lang="zh-CN" altLang="en-US" sz="1800">
              <a:latin typeface="Consolas" panose="020B0609020204030204" charset="0"/>
              <a:ea typeface="幼圆" panose="02010509060101010101" charset="-122"/>
              <a:cs typeface="Consolas" panose="020B0609020204030204" charset="0"/>
              <a:sym typeface="+mn-ea"/>
            </a:endParaRPr>
          </a:p>
          <a:p>
            <a:pPr lvl="1"/>
            <a:r>
              <a:rPr lang="en-US" altLang="zh-CN" sz="1800">
                <a:latin typeface="Consolas" panose="020B0609020204030204" charset="0"/>
                <a:ea typeface="幼圆" panose="02010509060101010101" charset="-122"/>
                <a:cs typeface="Consolas" panose="020B0609020204030204" charset="0"/>
                <a:sym typeface="+mn-ea"/>
              </a:rPr>
              <a:t>3.</a:t>
            </a:r>
            <a:r>
              <a:rPr lang="zh-CN" altLang="en-US" sz="1800">
                <a:latin typeface="Consolas" panose="020B0609020204030204" charset="0"/>
                <a:ea typeface="幼圆" panose="02010509060101010101" charset="-122"/>
                <a:cs typeface="Consolas" panose="020B0609020204030204" charset="0"/>
                <a:sym typeface="+mn-ea"/>
              </a:rPr>
              <a:t>按科学计数法</a:t>
            </a:r>
            <a:r>
              <a:rPr lang="en-US" altLang="zh-CN" sz="1800">
                <a:latin typeface="Consolas" panose="020B0609020204030204" charset="0"/>
                <a:ea typeface="幼圆" panose="02010509060101010101" charset="-122"/>
                <a:cs typeface="Consolas" panose="020B0609020204030204" charset="0"/>
                <a:sym typeface="+mn-ea"/>
              </a:rPr>
              <a:t>/</a:t>
            </a:r>
            <a:r>
              <a:rPr lang="zh-CN" altLang="en-US" sz="1800">
                <a:latin typeface="Consolas" panose="020B0609020204030204" charset="0"/>
                <a:ea typeface="幼圆" panose="02010509060101010101" charset="-122"/>
                <a:cs typeface="Consolas" panose="020B0609020204030204" charset="0"/>
                <a:sym typeface="+mn-ea"/>
              </a:rPr>
              <a:t>浮点表示法，将二进制数规范化</a:t>
            </a:r>
            <a:endParaRPr lang="en-US" altLang="zh-CN" sz="1800">
              <a:latin typeface="Consolas" panose="020B0609020204030204" charset="0"/>
              <a:ea typeface="幼圆" panose="02010509060101010101" charset="-122"/>
              <a:cs typeface="Consolas" panose="020B0609020204030204" charset="0"/>
              <a:sym typeface="+mn-ea"/>
            </a:endParaRPr>
          </a:p>
          <a:p>
            <a:pPr lvl="1"/>
            <a:r>
              <a:rPr lang="en-US" altLang="zh-CN" sz="1800">
                <a:latin typeface="Consolas" panose="020B0609020204030204" charset="0"/>
                <a:ea typeface="幼圆" panose="02010509060101010101" charset="-122"/>
                <a:cs typeface="Consolas" panose="020B0609020204030204" charset="0"/>
                <a:sym typeface="+mn-ea"/>
              </a:rPr>
              <a:t>4.E=127+</a:t>
            </a:r>
            <a:r>
              <a:rPr lang="zh-CN" altLang="en-US" sz="1800">
                <a:latin typeface="Consolas" panose="020B0609020204030204" charset="0"/>
                <a:ea typeface="幼圆" panose="02010509060101010101" charset="-122"/>
                <a:cs typeface="Consolas" panose="020B0609020204030204" charset="0"/>
                <a:sym typeface="+mn-ea"/>
              </a:rPr>
              <a:t>小数点位移量（往小了移为</a:t>
            </a:r>
            <a:r>
              <a:rPr lang="en-US" altLang="zh-CN" sz="1800">
                <a:latin typeface="Consolas" panose="020B0609020204030204" charset="0"/>
                <a:ea typeface="幼圆" panose="02010509060101010101" charset="-122"/>
                <a:cs typeface="Consolas" panose="020B0609020204030204" charset="0"/>
                <a:sym typeface="+mn-ea"/>
              </a:rPr>
              <a:t>+</a:t>
            </a:r>
            <a:r>
              <a:rPr lang="zh-CN" altLang="en-US" sz="1800">
                <a:latin typeface="Consolas" panose="020B0609020204030204" charset="0"/>
                <a:ea typeface="幼圆" panose="02010509060101010101" charset="-122"/>
                <a:cs typeface="Consolas" panose="020B0609020204030204" charset="0"/>
                <a:sym typeface="+mn-ea"/>
              </a:rPr>
              <a:t>，大了为</a:t>
            </a:r>
            <a:r>
              <a:rPr lang="en-US" altLang="zh-CN" sz="1800">
                <a:latin typeface="Consolas" panose="020B0609020204030204" charset="0"/>
                <a:ea typeface="幼圆" panose="02010509060101010101" charset="-122"/>
                <a:cs typeface="Consolas" panose="020B0609020204030204" charset="0"/>
                <a:sym typeface="+mn-ea"/>
              </a:rPr>
              <a:t>-</a:t>
            </a:r>
            <a:r>
              <a:rPr lang="zh-CN" altLang="en-US" sz="1800">
                <a:latin typeface="Consolas" panose="020B0609020204030204" charset="0"/>
                <a:ea typeface="幼圆" panose="02010509060101010101" charset="-122"/>
                <a:cs typeface="Consolas" panose="020B0609020204030204" charset="0"/>
                <a:sym typeface="+mn-ea"/>
              </a:rPr>
              <a:t>）</a:t>
            </a:r>
            <a:endParaRPr lang="zh-CN" altLang="en-US" sz="1800">
              <a:latin typeface="Consolas" panose="020B0609020204030204" charset="0"/>
              <a:ea typeface="幼圆" panose="02010509060101010101" charset="-122"/>
              <a:cs typeface="Consolas" panose="020B0609020204030204" charset="0"/>
              <a:sym typeface="+mn-ea"/>
            </a:endParaRPr>
          </a:p>
          <a:p>
            <a:pPr lvl="2"/>
            <a:r>
              <a:rPr lang="en-US" altLang="zh-CN" sz="1800">
                <a:latin typeface="Consolas" panose="020B0609020204030204" charset="0"/>
                <a:ea typeface="幼圆" panose="02010509060101010101" charset="-122"/>
                <a:cs typeface="Consolas" panose="020B0609020204030204" charset="0"/>
                <a:sym typeface="+mn-ea"/>
              </a:rPr>
              <a:t>5</a:t>
            </a:r>
            <a:r>
              <a:rPr lang="zh-CN" altLang="en-US" sz="1800">
                <a:latin typeface="Consolas" panose="020B0609020204030204" charset="0"/>
                <a:ea typeface="幼圆" panose="02010509060101010101" charset="-122"/>
                <a:cs typeface="Consolas" panose="020B0609020204030204" charset="0"/>
                <a:sym typeface="+mn-ea"/>
              </a:rPr>
              <a:t>把得数转为二进制，不够</a:t>
            </a:r>
            <a:r>
              <a:rPr lang="en-US" altLang="zh-CN" sz="1800">
                <a:latin typeface="Consolas" panose="020B0609020204030204" charset="0"/>
                <a:ea typeface="幼圆" panose="02010509060101010101" charset="-122"/>
                <a:cs typeface="Consolas" panose="020B0609020204030204" charset="0"/>
                <a:sym typeface="+mn-ea"/>
              </a:rPr>
              <a:t>8</a:t>
            </a:r>
            <a:r>
              <a:rPr lang="zh-CN" altLang="en-US" sz="1800">
                <a:latin typeface="Consolas" panose="020B0609020204030204" charset="0"/>
                <a:ea typeface="幼圆" panose="02010509060101010101" charset="-122"/>
                <a:cs typeface="Consolas" panose="020B0609020204030204" charset="0"/>
                <a:sym typeface="+mn-ea"/>
              </a:rPr>
              <a:t>位，左边添</a:t>
            </a:r>
            <a:r>
              <a:rPr lang="en-US" altLang="zh-CN" sz="1800">
                <a:latin typeface="Consolas" panose="020B0609020204030204" charset="0"/>
                <a:ea typeface="幼圆" panose="02010509060101010101" charset="-122"/>
                <a:cs typeface="Consolas" panose="020B0609020204030204" charset="0"/>
                <a:sym typeface="+mn-ea"/>
              </a:rPr>
              <a:t>0</a:t>
            </a:r>
            <a:endParaRPr lang="en-US" altLang="zh-CN" sz="1800">
              <a:latin typeface="Consolas" panose="020B0609020204030204" charset="0"/>
              <a:ea typeface="幼圆" panose="02010509060101010101" charset="-122"/>
              <a:cs typeface="Consolas" panose="020B0609020204030204" charset="0"/>
              <a:sym typeface="+mn-ea"/>
            </a:endParaRPr>
          </a:p>
          <a:p>
            <a:pPr marL="685800" lvl="1" indent="-228600">
              <a:buFont typeface="Arial" panose="020B0604020202020204" pitchFamily="34" charset="0"/>
              <a:buChar char="●"/>
            </a:pP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6.M</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：将规范化后的数，去</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1.</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，右边添</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0</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补够</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23</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位</a:t>
            </a:r>
            <a:endPar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457200" lvl="1" indent="0">
              <a:buNone/>
            </a:pPr>
            <a:endParaRPr lang="zh-CN" altLang="en-US" sz="1800">
              <a:latin typeface="Consolas" panose="020B0609020204030204" charset="0"/>
              <a:ea typeface="幼圆" panose="02010509060101010101" charset="-122"/>
              <a:cs typeface="Consolas" panose="020B0609020204030204" charset="0"/>
              <a:sym typeface="+mn-ea"/>
            </a:endParaRPr>
          </a:p>
          <a:p>
            <a:pPr lvl="1"/>
            <a:endParaRPr lang="zh-CN" altLang="en-US" sz="1800">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64135" y="3648710"/>
            <a:ext cx="6395085" cy="306959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193790" y="3919220"/>
            <a:ext cx="6039485" cy="2761615"/>
          </a:xfrm>
          <a:prstGeom prst="rect">
            <a:avLst/>
          </a:prstGeom>
        </p:spPr>
      </p:pic>
    </p:spTree>
    <p:custDataLst>
      <p:tags r:id="rId5"/>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77870" y="196285"/>
            <a:ext cx="10969200" cy="705600"/>
          </a:xfrm>
        </p:spPr>
        <p:txBody>
          <a:bodyPr/>
          <a:p>
            <a:r>
              <a:rPr lang="zh-CN" altLang="en-US">
                <a:sym typeface="+mn-ea"/>
              </a:rPr>
              <a:t>十进制数和余</a:t>
            </a:r>
            <a:r>
              <a:rPr lang="en-US" altLang="zh-CN">
                <a:sym typeface="+mn-ea"/>
              </a:rPr>
              <a:t>127</a:t>
            </a:r>
            <a:r>
              <a:rPr lang="zh-CN" altLang="en-US">
                <a:sym typeface="+mn-ea"/>
              </a:rPr>
              <a:t>码的相互转换：还原</a:t>
            </a:r>
            <a:endParaRPr lang="zh-CN" altLang="en-US">
              <a:sym typeface="+mn-ea"/>
            </a:endParaRPr>
          </a:p>
        </p:txBody>
      </p:sp>
      <p:sp>
        <p:nvSpPr>
          <p:cNvPr id="3" name="内容占位符 2"/>
          <p:cNvSpPr/>
          <p:nvPr>
            <p:ph idx="1"/>
          </p:nvPr>
        </p:nvSpPr>
        <p:spPr>
          <a:xfrm>
            <a:off x="177870" y="953190"/>
            <a:ext cx="10969200" cy="4759200"/>
          </a:xfrm>
        </p:spPr>
        <p:txBody>
          <a:bodyPr/>
          <a:p>
            <a:r>
              <a:rPr lang="en-US" altLang="zh-CN"/>
              <a:t>1.</a:t>
            </a:r>
            <a:r>
              <a:rPr lang="zh-CN" altLang="en-US"/>
              <a:t>分出</a:t>
            </a:r>
            <a:r>
              <a:rPr lang="en-US" altLang="zh-CN"/>
              <a:t>S 1</a:t>
            </a:r>
            <a:r>
              <a:rPr lang="zh-CN" altLang="en-US"/>
              <a:t>位，</a:t>
            </a:r>
            <a:r>
              <a:rPr lang="en-US" altLang="zh-CN"/>
              <a:t>E 8</a:t>
            </a:r>
            <a:r>
              <a:rPr lang="zh-CN" altLang="en-US"/>
              <a:t>位，</a:t>
            </a:r>
            <a:r>
              <a:rPr lang="en-US" altLang="zh-CN"/>
              <a:t>M 23</a:t>
            </a:r>
            <a:r>
              <a:rPr lang="zh-CN" altLang="en-US"/>
              <a:t>位</a:t>
            </a:r>
            <a:endParaRPr lang="zh-CN" altLang="en-US"/>
          </a:p>
          <a:p>
            <a:r>
              <a:rPr lang="en-US" altLang="zh-CN"/>
              <a:t>2.S=0</a:t>
            </a:r>
            <a:r>
              <a:rPr lang="zh-CN" altLang="en-US"/>
              <a:t>为</a:t>
            </a:r>
            <a:r>
              <a:rPr lang="en-US" altLang="zh-CN"/>
              <a:t>+</a:t>
            </a:r>
            <a:r>
              <a:rPr lang="zh-CN" altLang="en-US"/>
              <a:t>，</a:t>
            </a:r>
            <a:r>
              <a:rPr lang="en-US" altLang="zh-CN"/>
              <a:t>S=1</a:t>
            </a:r>
            <a:r>
              <a:rPr lang="zh-CN" altLang="en-US"/>
              <a:t>为</a:t>
            </a:r>
            <a:r>
              <a:rPr lang="en-US" altLang="zh-CN"/>
              <a:t>-</a:t>
            </a:r>
            <a:endParaRPr lang="en-US" altLang="zh-CN"/>
          </a:p>
          <a:p>
            <a:r>
              <a:rPr lang="en-US" altLang="zh-CN"/>
              <a:t>3.E</a:t>
            </a:r>
            <a:r>
              <a:rPr lang="zh-CN" altLang="en-US"/>
              <a:t>转为十进制后，</a:t>
            </a:r>
            <a:r>
              <a:rPr lang="en-US" altLang="zh-CN"/>
              <a:t>-127</a:t>
            </a:r>
            <a:r>
              <a:rPr lang="zh-CN" altLang="en-US"/>
              <a:t>，得出一个正数（右移）</a:t>
            </a:r>
            <a:r>
              <a:rPr lang="en-US" altLang="zh-CN"/>
              <a:t>/</a:t>
            </a:r>
            <a:r>
              <a:rPr lang="zh-CN" altLang="en-US"/>
              <a:t>负数（左移）</a:t>
            </a:r>
            <a:endParaRPr lang="zh-CN" altLang="en-US"/>
          </a:p>
          <a:p>
            <a:r>
              <a:rPr lang="en-US" altLang="zh-CN"/>
              <a:t>4.M</a:t>
            </a:r>
            <a:r>
              <a:rPr lang="zh-CN" altLang="en-US"/>
              <a:t>去规范化：不动，在最左边添</a:t>
            </a:r>
            <a:r>
              <a:rPr lang="en-US" altLang="zh-CN"/>
              <a:t>1.</a:t>
            </a:r>
            <a:endParaRPr lang="zh-CN" altLang="en-US"/>
          </a:p>
          <a:p>
            <a:r>
              <a:rPr lang="en-US" altLang="zh-CN"/>
              <a:t>5.</a:t>
            </a:r>
            <a:r>
              <a:rPr lang="zh-CN" altLang="en-US"/>
              <a:t>根据</a:t>
            </a:r>
            <a:r>
              <a:rPr lang="en-US" altLang="zh-CN"/>
              <a:t>E</a:t>
            </a:r>
            <a:r>
              <a:rPr lang="zh-CN" altLang="en-US"/>
              <a:t>右移（往大了移）</a:t>
            </a:r>
            <a:r>
              <a:rPr lang="en-US" altLang="zh-CN"/>
              <a:t>/</a:t>
            </a:r>
            <a:r>
              <a:rPr lang="zh-CN" altLang="en-US"/>
              <a:t>左移（往小了移），得出一个二进制数</a:t>
            </a:r>
            <a:endParaRPr lang="zh-CN" altLang="en-US"/>
          </a:p>
          <a:p>
            <a:r>
              <a:rPr lang="en-US" altLang="zh-CN"/>
              <a:t>6.</a:t>
            </a:r>
            <a:r>
              <a:rPr lang="zh-CN" altLang="en-US"/>
              <a:t>将二进制数转换为十进制</a:t>
            </a:r>
            <a:endParaRPr lang="en-US" altLang="zh-CN"/>
          </a:p>
          <a:p>
            <a:endParaRPr lang="en-US" altLang="zh-CN"/>
          </a:p>
        </p:txBody>
      </p:sp>
      <p:pic>
        <p:nvPicPr>
          <p:cNvPr id="4" name="图片 3"/>
          <p:cNvPicPr>
            <a:picLocks noChangeAspect="1"/>
          </p:cNvPicPr>
          <p:nvPr>
            <p:custDataLst>
              <p:tags r:id="rId1"/>
            </p:custDataLst>
          </p:nvPr>
        </p:nvPicPr>
        <p:blipFill>
          <a:blip r:embed="rId2"/>
          <a:stretch>
            <a:fillRect/>
          </a:stretch>
        </p:blipFill>
        <p:spPr>
          <a:xfrm>
            <a:off x="3766820" y="3429000"/>
            <a:ext cx="5913755" cy="3144520"/>
          </a:xfrm>
          <a:prstGeom prst="rect">
            <a:avLst/>
          </a:prstGeom>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两种数字系统</a:t>
            </a:r>
            <a:endParaRPr lang="zh-CN" altLang="en-US"/>
          </a:p>
        </p:txBody>
      </p:sp>
      <p:sp>
        <p:nvSpPr>
          <p:cNvPr id="3" name="内容占位符 2"/>
          <p:cNvSpPr/>
          <p:nvPr>
            <p:ph idx="1"/>
          </p:nvPr>
        </p:nvSpPr>
        <p:spPr/>
        <p:txBody>
          <a:bodyPr/>
          <a:p>
            <a:r>
              <a:rPr lang="zh-CN" altLang="en-US" u="none">
                <a:solidFill>
                  <a:srgbClr val="595959"/>
                </a:solidFill>
              </a:rPr>
              <a:t>位置化</a:t>
            </a:r>
            <a:r>
              <a:rPr lang="en-US" altLang="zh-CN" u="none">
                <a:solidFill>
                  <a:srgbClr val="595959"/>
                </a:solidFill>
              </a:rPr>
              <a:t> </a:t>
            </a:r>
            <a:r>
              <a:rPr lang="en-US" altLang="zh-CN">
                <a:sym typeface="+mn-ea"/>
              </a:rPr>
              <a:t>positional number systems</a:t>
            </a:r>
            <a:endParaRPr lang="zh-CN" altLang="en-US" u="none">
              <a:solidFill>
                <a:srgbClr val="595959"/>
              </a:solidFill>
            </a:endParaRPr>
          </a:p>
          <a:p>
            <a:r>
              <a:rPr lang="zh-CN" altLang="en-US" u="none">
                <a:solidFill>
                  <a:srgbClr val="595959"/>
                </a:solidFill>
              </a:rPr>
              <a:t>非位置化</a:t>
            </a:r>
            <a:r>
              <a:rPr lang="en-US" altLang="zh-CN" u="none">
                <a:solidFill>
                  <a:srgbClr val="595959"/>
                </a:solidFill>
              </a:rPr>
              <a:t>  nonpositional number systems</a:t>
            </a:r>
            <a:endParaRPr lang="en-US" altLang="zh-CN" u="none">
              <a:solidFill>
                <a:srgbClr val="595959"/>
              </a:solidFill>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en-US" altLang="zh-CN"/>
              <a:t>3 </a:t>
            </a:r>
            <a:r>
              <a:rPr lang="zh-CN" altLang="en-US"/>
              <a:t>数据运算</a:t>
            </a:r>
            <a:endParaRPr lang="zh-CN" altLang="en-US"/>
          </a:p>
        </p:txBody>
      </p:sp>
      <p:sp>
        <p:nvSpPr>
          <p:cNvPr id="3" name="副标题 2"/>
          <p:cNvSpPr/>
          <p:nvPr>
            <p:ph type="subTitle" idx="1"/>
          </p:nvPr>
        </p:nvSpPr>
        <p:spPr/>
        <p:txBody>
          <a:bodyPr/>
          <a:p>
            <a:r>
              <a:rPr lang="zh-CN" altLang="en-US" sz="1800"/>
              <a:t>Operations on Data</a:t>
            </a:r>
            <a:endParaRPr lang="zh-CN" altLang="en-US" sz="180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逻辑运算</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37560" y="237560"/>
            <a:ext cx="10969200" cy="705600"/>
          </a:xfrm>
        </p:spPr>
        <p:txBody>
          <a:bodyPr>
            <a:normAutofit/>
          </a:bodyPr>
          <a:p>
            <a:r>
              <a:rPr lang="en-US" altLang="zh-CN"/>
              <a:t>4</a:t>
            </a:r>
            <a:r>
              <a:rPr lang="zh-CN" altLang="en-US"/>
              <a:t>种基本</a:t>
            </a:r>
            <a:r>
              <a:rPr lang="en-US" altLang="zh-CN"/>
              <a:t> </a:t>
            </a:r>
            <a:r>
              <a:rPr lang="zh-CN" altLang="en-US"/>
              <a:t>位层次上的逻辑运算</a:t>
            </a:r>
            <a:r>
              <a:rPr lang="en-US" altLang="zh-CN"/>
              <a:t> </a:t>
            </a:r>
            <a:r>
              <a:rPr lang="zh-CN" altLang="en-US"/>
              <a:t>Logic operations at bit level</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49580" y="1313815"/>
            <a:ext cx="7706995" cy="4699635"/>
          </a:xfrm>
          <a:prstGeom prst="rect">
            <a:avLst/>
          </a:prstGeom>
        </p:spPr>
      </p:pic>
      <p:sp>
        <p:nvSpPr>
          <p:cNvPr id="5" name="文本框 4"/>
          <p:cNvSpPr txBox="1"/>
          <p:nvPr/>
        </p:nvSpPr>
        <p:spPr>
          <a:xfrm>
            <a:off x="8106410" y="1313815"/>
            <a:ext cx="3728720" cy="4107815"/>
          </a:xfrm>
          <a:prstGeom prst="rect">
            <a:avLst/>
          </a:prstGeom>
          <a:noFill/>
        </p:spPr>
        <p:txBody>
          <a:bodyPr wrap="square" rtlCol="0">
            <a:spAutoFit/>
          </a:bodyPr>
          <a:p>
            <a:pPr indent="0">
              <a:lnSpc>
                <a:spcPct val="150000"/>
              </a:lnSpc>
              <a:buFont typeface="Arial" panose="020B0604020202020204" pitchFamily="34" charset="0"/>
              <a:buNone/>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特性</a:t>
            </a:r>
            <a:endParaRPr lang="en-US" altLang="zh-CN">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not:</a:t>
            </a:r>
            <a:r>
              <a:rPr lang="zh-CN" altLang="en-US">
                <a:latin typeface="Consolas" panose="020B0609020204030204" charset="0"/>
                <a:ea typeface="幼圆" panose="02010509060101010101" charset="-122"/>
                <a:cs typeface="Consolas" panose="020B0609020204030204" charset="0"/>
              </a:rPr>
              <a:t>反转输入</a:t>
            </a:r>
            <a:endParaRPr lang="zh-CN" altLang="en-US">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AND</a:t>
            </a:r>
            <a:r>
              <a:rPr lang="zh-CN" altLang="en-US">
                <a:latin typeface="Consolas" panose="020B0609020204030204" charset="0"/>
                <a:ea typeface="幼圆" panose="02010509060101010101" charset="-122"/>
                <a:cs typeface="Consolas" panose="020B0609020204030204" charset="0"/>
              </a:rPr>
              <a:t>：</a:t>
            </a:r>
            <a:r>
              <a:rPr lang="zh-CN" altLang="en-US">
                <a:solidFill>
                  <a:srgbClr val="FF0000"/>
                </a:solidFill>
                <a:latin typeface="Consolas" panose="020B0609020204030204" charset="0"/>
                <a:ea typeface="幼圆" panose="02010509060101010101" charset="-122"/>
                <a:cs typeface="Consolas" panose="020B0609020204030204" charset="0"/>
              </a:rPr>
              <a:t>输入中有一位是</a:t>
            </a:r>
            <a:r>
              <a:rPr lang="en-US" altLang="zh-CN">
                <a:solidFill>
                  <a:srgbClr val="FF0000"/>
                </a:solidFill>
                <a:latin typeface="Consolas" panose="020B0609020204030204" charset="0"/>
                <a:ea typeface="幼圆" panose="02010509060101010101" charset="-122"/>
                <a:cs typeface="Consolas" panose="020B0609020204030204" charset="0"/>
              </a:rPr>
              <a:t>0</a:t>
            </a:r>
            <a:r>
              <a:rPr lang="zh-CN" altLang="en-US">
                <a:solidFill>
                  <a:srgbClr val="FF0000"/>
                </a:solidFill>
                <a:latin typeface="Consolas" panose="020B0609020204030204" charset="0"/>
                <a:ea typeface="幼圆" panose="02010509060101010101" charset="-122"/>
                <a:cs typeface="Consolas" panose="020B0609020204030204" charset="0"/>
              </a:rPr>
              <a:t>，则输出</a:t>
            </a:r>
            <a:r>
              <a:rPr lang="en-US" altLang="zh-CN">
                <a:solidFill>
                  <a:srgbClr val="FF0000"/>
                </a:solidFill>
                <a:latin typeface="Consolas" panose="020B0609020204030204" charset="0"/>
                <a:ea typeface="幼圆" panose="02010509060101010101" charset="-122"/>
                <a:cs typeface="Consolas" panose="020B0609020204030204" charset="0"/>
              </a:rPr>
              <a:t>0</a:t>
            </a:r>
            <a:endParaRPr lang="en-US" altLang="zh-CN">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OR</a:t>
            </a:r>
            <a:r>
              <a:rPr lang="zh-CN" altLang="en-US">
                <a:latin typeface="Consolas" panose="020B0609020204030204" charset="0"/>
                <a:ea typeface="幼圆" panose="02010509060101010101" charset="-122"/>
                <a:cs typeface="Consolas" panose="020B0609020204030204" charset="0"/>
              </a:rPr>
              <a:t>：</a:t>
            </a:r>
            <a:r>
              <a:rPr lang="zh-CN" altLang="en-US">
                <a:solidFill>
                  <a:srgbClr val="FF0000"/>
                </a:solidFill>
                <a:latin typeface="Consolas" panose="020B0609020204030204" charset="0"/>
                <a:ea typeface="幼圆" panose="02010509060101010101" charset="-122"/>
                <a:cs typeface="Consolas" panose="020B0609020204030204" charset="0"/>
              </a:rPr>
              <a:t>输入中有一位是</a:t>
            </a:r>
            <a:r>
              <a:rPr lang="en-US" altLang="zh-CN">
                <a:solidFill>
                  <a:srgbClr val="FF0000"/>
                </a:solidFill>
                <a:latin typeface="Consolas" panose="020B0609020204030204" charset="0"/>
                <a:ea typeface="幼圆" panose="02010509060101010101" charset="-122"/>
                <a:cs typeface="Consolas" panose="020B0609020204030204" charset="0"/>
              </a:rPr>
              <a:t>1</a:t>
            </a:r>
            <a:r>
              <a:rPr lang="zh-CN" altLang="en-US">
                <a:solidFill>
                  <a:srgbClr val="FF0000"/>
                </a:solidFill>
                <a:latin typeface="Consolas" panose="020B0609020204030204" charset="0"/>
                <a:ea typeface="幼圆" panose="02010509060101010101" charset="-122"/>
                <a:cs typeface="Consolas" panose="020B0609020204030204" charset="0"/>
              </a:rPr>
              <a:t>，则输出</a:t>
            </a:r>
            <a:r>
              <a:rPr lang="en-US" altLang="zh-CN">
                <a:solidFill>
                  <a:srgbClr val="FF0000"/>
                </a:solidFill>
                <a:latin typeface="Consolas" panose="020B0609020204030204" charset="0"/>
                <a:ea typeface="幼圆" panose="02010509060101010101" charset="-122"/>
                <a:cs typeface="Consolas" panose="020B0609020204030204" charset="0"/>
              </a:rPr>
              <a:t>1</a:t>
            </a:r>
            <a:endParaRPr lang="en-US" altLang="zh-CN">
              <a:latin typeface="Consolas" panose="020B0609020204030204" charset="0"/>
              <a:ea typeface="幼圆" panose="02010509060101010101" charset="-122"/>
              <a:cs typeface="Consolas" panose="020B0609020204030204" charset="0"/>
            </a:endParaRPr>
          </a:p>
          <a:p>
            <a:pPr marL="285750" indent="-285750">
              <a:lnSpc>
                <a:spcPct val="150000"/>
              </a:lnSpc>
              <a:buFont typeface="Arial" panose="020B0604020202020204" pitchFamily="34" charset="0"/>
              <a:buChar char="•"/>
            </a:pPr>
            <a:r>
              <a:rPr lang="en-US" altLang="zh-CN">
                <a:latin typeface="Consolas" panose="020B0609020204030204" charset="0"/>
                <a:ea typeface="幼圆" panose="02010509060101010101" charset="-122"/>
                <a:cs typeface="Consolas" panose="020B0609020204030204" charset="0"/>
              </a:rPr>
              <a:t>XOR</a:t>
            </a:r>
            <a:r>
              <a:rPr lang="zh-CN" altLang="en-US">
                <a:latin typeface="Consolas" panose="020B0609020204030204" charset="0"/>
                <a:ea typeface="幼圆" panose="02010509060101010101" charset="-122"/>
                <a:cs typeface="Consolas" panose="020B0609020204030204" charset="0"/>
              </a:rPr>
              <a:t>：异或（</a:t>
            </a:r>
            <a:r>
              <a:rPr lang="en-US" altLang="zh-CN">
                <a:latin typeface="Consolas" panose="020B0609020204030204" charset="0"/>
                <a:ea typeface="幼圆" panose="02010509060101010101" charset="-122"/>
                <a:cs typeface="Consolas" panose="020B0609020204030204" charset="0"/>
              </a:rPr>
              <a:t>exclusive-or</a:t>
            </a:r>
            <a:r>
              <a:rPr lang="zh-CN" altLang="en-US">
                <a:latin typeface="Consolas" panose="020B0609020204030204" charset="0"/>
                <a:ea typeface="幼圆" panose="02010509060101010101" charset="-122"/>
                <a:cs typeface="Consolas" panose="020B0609020204030204" charset="0"/>
              </a:rPr>
              <a:t>）</a:t>
            </a:r>
            <a:endParaRPr lang="zh-CN" altLang="en-US">
              <a:latin typeface="Consolas" panose="020B0609020204030204" charset="0"/>
              <a:ea typeface="幼圆" panose="02010509060101010101" charset="-122"/>
              <a:cs typeface="Consolas" panose="020B0609020204030204" charset="0"/>
            </a:endParaRPr>
          </a:p>
          <a:p>
            <a:pPr indent="457200">
              <a:lnSpc>
                <a:spcPct val="150000"/>
              </a:lnSpc>
              <a:buFont typeface="Arial" panose="020B0604020202020204" pitchFamily="34" charset="0"/>
              <a:buNone/>
            </a:pPr>
            <a:r>
              <a:rPr lang="zh-CN" altLang="en-US">
                <a:solidFill>
                  <a:srgbClr val="FF0000"/>
                </a:solidFill>
                <a:latin typeface="Consolas" panose="020B0609020204030204" charset="0"/>
                <a:ea typeface="幼圆" panose="02010509060101010101" charset="-122"/>
                <a:cs typeface="Consolas" panose="020B0609020204030204" charset="0"/>
              </a:rPr>
              <a:t>输入相同时为</a:t>
            </a:r>
            <a:r>
              <a:rPr lang="en-US" altLang="zh-CN">
                <a:solidFill>
                  <a:srgbClr val="FF0000"/>
                </a:solidFill>
                <a:latin typeface="Consolas" panose="020B0609020204030204" charset="0"/>
                <a:ea typeface="幼圆" panose="02010509060101010101" charset="-122"/>
                <a:cs typeface="Consolas" panose="020B0609020204030204" charset="0"/>
              </a:rPr>
              <a:t>0</a:t>
            </a:r>
            <a:r>
              <a:rPr lang="zh-CN" altLang="en-US">
                <a:solidFill>
                  <a:srgbClr val="FF0000"/>
                </a:solidFill>
                <a:latin typeface="Consolas" panose="020B0609020204030204" charset="0"/>
                <a:ea typeface="幼圆" panose="02010509060101010101" charset="-122"/>
                <a:cs typeface="Consolas" panose="020B0609020204030204" charset="0"/>
              </a:rPr>
              <a:t>，相反时为</a:t>
            </a:r>
            <a:r>
              <a:rPr lang="en-US" altLang="zh-CN">
                <a:solidFill>
                  <a:srgbClr val="FF0000"/>
                </a:solidFill>
                <a:latin typeface="Consolas" panose="020B0609020204030204" charset="0"/>
                <a:ea typeface="幼圆" panose="02010509060101010101" charset="-122"/>
                <a:cs typeface="Consolas" panose="020B0609020204030204" charset="0"/>
              </a:rPr>
              <a:t>1</a:t>
            </a:r>
            <a:endParaRPr lang="en-US" altLang="zh-CN">
              <a:solidFill>
                <a:srgbClr val="FF0000"/>
              </a:solidFill>
              <a:latin typeface="Consolas" panose="020B0609020204030204" charset="0"/>
              <a:ea typeface="幼圆" panose="02010509060101010101" charset="-122"/>
              <a:cs typeface="Consolas" panose="020B0609020204030204" charset="0"/>
            </a:endParaRPr>
          </a:p>
          <a:p>
            <a:pPr indent="457200">
              <a:lnSpc>
                <a:spcPct val="150000"/>
              </a:lnSpc>
              <a:buFont typeface="Arial" panose="020B0604020202020204" pitchFamily="34" charset="0"/>
              <a:buNone/>
            </a:pPr>
            <a:r>
              <a:rPr lang="zh-CN" altLang="en-US">
                <a:solidFill>
                  <a:srgbClr val="FF0000"/>
                </a:solidFill>
                <a:latin typeface="Consolas" panose="020B0609020204030204" charset="0"/>
                <a:ea typeface="幼圆" panose="02010509060101010101" charset="-122"/>
                <a:cs typeface="Consolas" panose="020B0609020204030204" charset="0"/>
              </a:rPr>
              <a:t>输入</a:t>
            </a:r>
            <a:r>
              <a:rPr lang="en-US" altLang="zh-CN">
                <a:solidFill>
                  <a:srgbClr val="FF0000"/>
                </a:solidFill>
                <a:latin typeface="Consolas" panose="020B0609020204030204" charset="0"/>
                <a:ea typeface="幼圆" panose="02010509060101010101" charset="-122"/>
                <a:cs typeface="Consolas" panose="020B0609020204030204" charset="0"/>
              </a:rPr>
              <a:t>1</a:t>
            </a:r>
            <a:r>
              <a:rPr lang="zh-CN" altLang="en-US">
                <a:solidFill>
                  <a:srgbClr val="FF0000"/>
                </a:solidFill>
                <a:latin typeface="Consolas" panose="020B0609020204030204" charset="0"/>
                <a:ea typeface="幼圆" panose="02010509060101010101" charset="-122"/>
                <a:cs typeface="Consolas" panose="020B0609020204030204" charset="0"/>
              </a:rPr>
              <a:t>中有一位是</a:t>
            </a:r>
            <a:r>
              <a:rPr lang="en-US" altLang="zh-CN">
                <a:solidFill>
                  <a:srgbClr val="FF0000"/>
                </a:solidFill>
                <a:latin typeface="Consolas" panose="020B0609020204030204" charset="0"/>
                <a:ea typeface="幼圆" panose="02010509060101010101" charset="-122"/>
                <a:cs typeface="Consolas" panose="020B0609020204030204" charset="0"/>
              </a:rPr>
              <a:t>1</a:t>
            </a:r>
            <a:r>
              <a:rPr lang="zh-CN" altLang="en-US">
                <a:solidFill>
                  <a:srgbClr val="FF0000"/>
                </a:solidFill>
                <a:latin typeface="Consolas" panose="020B0609020204030204" charset="0"/>
                <a:ea typeface="幼圆" panose="02010509060101010101" charset="-122"/>
                <a:cs typeface="Consolas" panose="020B0609020204030204" charset="0"/>
              </a:rPr>
              <a:t>，则输入中</a:t>
            </a:r>
            <a:r>
              <a:rPr lang="en-US" altLang="zh-CN">
                <a:solidFill>
                  <a:srgbClr val="FF0000"/>
                </a:solidFill>
                <a:latin typeface="Consolas" panose="020B0609020204030204" charset="0"/>
                <a:ea typeface="幼圆" panose="02010509060101010101" charset="-122"/>
                <a:cs typeface="Consolas" panose="020B0609020204030204" charset="0"/>
              </a:rPr>
              <a:t>	</a:t>
            </a:r>
            <a:r>
              <a:rPr lang="zh-CN" altLang="en-US">
                <a:solidFill>
                  <a:srgbClr val="FF0000"/>
                </a:solidFill>
                <a:latin typeface="Consolas" panose="020B0609020204030204" charset="0"/>
                <a:ea typeface="幼圆" panose="02010509060101010101" charset="-122"/>
                <a:cs typeface="Consolas" panose="020B0609020204030204" charset="0"/>
              </a:rPr>
              <a:t>其相应位输出相反值</a:t>
            </a:r>
            <a:endParaRPr lang="zh-CN" altLang="en-US">
              <a:latin typeface="Consolas" panose="020B0609020204030204" charset="0"/>
              <a:ea typeface="幼圆" panose="02010509060101010101" charset="-122"/>
              <a:cs typeface="Consolas" panose="020B0609020204030204" charset="0"/>
            </a:endParaRPr>
          </a:p>
          <a:p>
            <a:endParaRPr lang="zh-CN" altLang="en-US">
              <a:latin typeface="Consolas" panose="020B0609020204030204" charset="0"/>
              <a:ea typeface="幼圆" panose="02010509060101010101" charset="-122"/>
              <a:cs typeface="Consolas" panose="020B0609020204030204" charset="0"/>
            </a:endParaRPr>
          </a:p>
        </p:txBody>
      </p:sp>
      <p:sp>
        <p:nvSpPr>
          <p:cNvPr id="6" name="文本框 5"/>
          <p:cNvSpPr txBox="1"/>
          <p:nvPr/>
        </p:nvSpPr>
        <p:spPr>
          <a:xfrm>
            <a:off x="125095" y="2350770"/>
            <a:ext cx="1554480" cy="922020"/>
          </a:xfrm>
          <a:prstGeom prst="rect">
            <a:avLst/>
          </a:prstGeom>
          <a:noFill/>
        </p:spPr>
        <p:txBody>
          <a:bodyPr wrap="square" rtlCol="0">
            <a:spAutoFit/>
          </a:bodyPr>
          <a:p>
            <a:r>
              <a:rPr lang="zh-CN" altLang="en-US">
                <a:latin typeface="Consolas" panose="020B0609020204030204" charset="0"/>
                <a:ea typeface="幼圆" panose="02010509060101010101" charset="-122"/>
              </a:rPr>
              <a:t>一元操作符</a:t>
            </a:r>
            <a:endParaRPr lang="zh-CN" altLang="en-US">
              <a:latin typeface="Consolas" panose="020B0609020204030204" charset="0"/>
              <a:ea typeface="幼圆" panose="02010509060101010101" charset="-122"/>
            </a:endParaRPr>
          </a:p>
          <a:p>
            <a:r>
              <a:rPr lang="zh-CN" altLang="en-US">
                <a:latin typeface="Consolas" panose="020B0609020204030204" charset="0"/>
                <a:ea typeface="幼圆" panose="02010509060101010101" charset="-122"/>
                <a:cs typeface="Consolas" panose="020B0609020204030204" charset="0"/>
              </a:rPr>
              <a:t>unary operator:</a:t>
            </a:r>
            <a:endParaRPr lang="zh-CN" altLang="en-US">
              <a:latin typeface="Consolas" panose="020B0609020204030204" charset="0"/>
              <a:ea typeface="幼圆" panose="02010509060101010101" charset="-122"/>
              <a:cs typeface="Consolas" panose="020B0609020204030204" charset="0"/>
            </a:endParaRPr>
          </a:p>
        </p:txBody>
      </p:sp>
      <p:sp>
        <p:nvSpPr>
          <p:cNvPr id="7" name="文本框 6"/>
          <p:cNvSpPr txBox="1"/>
          <p:nvPr/>
        </p:nvSpPr>
        <p:spPr>
          <a:xfrm>
            <a:off x="125095" y="3985895"/>
            <a:ext cx="1325245" cy="922020"/>
          </a:xfrm>
          <a:prstGeom prst="rect">
            <a:avLst/>
          </a:prstGeom>
          <a:noFill/>
        </p:spPr>
        <p:txBody>
          <a:bodyPr wrap="square" rtlCol="0">
            <a:spAutoFit/>
          </a:bodyPr>
          <a:p>
            <a:r>
              <a:rPr lang="zh-CN" altLang="en-US">
                <a:latin typeface="Consolas" panose="020B0609020204030204" charset="0"/>
                <a:ea typeface="幼圆" panose="02010509060101010101" charset="-122"/>
              </a:rPr>
              <a:t>二元操作符</a:t>
            </a:r>
            <a:endParaRPr lang="zh-CN" altLang="en-US">
              <a:latin typeface="Consolas" panose="020B0609020204030204" charset="0"/>
              <a:ea typeface="幼圆" panose="02010509060101010101" charset="-122"/>
            </a:endParaRPr>
          </a:p>
          <a:p>
            <a:r>
              <a:rPr lang="en-US" altLang="zh-CN">
                <a:latin typeface="Consolas" panose="020B0609020204030204" charset="0"/>
                <a:ea typeface="幼圆" panose="02010509060101010101" charset="-122"/>
                <a:cs typeface="Consolas" panose="020B0609020204030204" charset="0"/>
              </a:rPr>
              <a:t>binary</a:t>
            </a:r>
            <a:endParaRPr lang="en-US" altLang="zh-CN">
              <a:latin typeface="Consolas" panose="020B0609020204030204" charset="0"/>
              <a:ea typeface="幼圆" panose="02010509060101010101" charset="-122"/>
              <a:cs typeface="Consolas" panose="020B0609020204030204" charset="0"/>
            </a:endParaRPr>
          </a:p>
        </p:txBody>
      </p:sp>
      <p:sp>
        <p:nvSpPr>
          <p:cNvPr id="8" name="文本框 7"/>
          <p:cNvSpPr txBox="1"/>
          <p:nvPr/>
        </p:nvSpPr>
        <p:spPr>
          <a:xfrm>
            <a:off x="4251325" y="1412875"/>
            <a:ext cx="2655570" cy="368300"/>
          </a:xfrm>
          <a:prstGeom prst="rect">
            <a:avLst/>
          </a:prstGeom>
          <a:noFill/>
        </p:spPr>
        <p:txBody>
          <a:bodyPr wrap="square" rtlCol="0">
            <a:spAutoFit/>
          </a:bodyPr>
          <a:p>
            <a:r>
              <a:rPr lang="zh-CN" altLang="en-US">
                <a:latin typeface="Consolas" panose="020B0609020204030204" charset="0"/>
                <a:ea typeface="幼圆" panose="02010509060101010101" charset="-122"/>
                <a:cs typeface="Consolas" panose="020B0609020204030204" charset="0"/>
              </a:rPr>
              <a:t>真值表</a:t>
            </a:r>
            <a:r>
              <a:rPr lang="en-US" altLang="zh-CN">
                <a:latin typeface="Consolas" panose="020B0609020204030204" charset="0"/>
                <a:ea typeface="幼圆" panose="02010509060101010101" charset="-122"/>
                <a:cs typeface="Consolas" panose="020B0609020204030204" charset="0"/>
              </a:rPr>
              <a:t> truth table</a:t>
            </a:r>
            <a:endParaRPr lang="zh-CN" altLang="en-US">
              <a:latin typeface="Consolas" panose="020B0609020204030204" charset="0"/>
              <a:ea typeface="幼圆" panose="02010509060101010101" charset="-122"/>
              <a:cs typeface="Consolas" panose="020B0609020204030204" charset="0"/>
            </a:endParaRPr>
          </a:p>
        </p:txBody>
      </p:sp>
    </p:spTree>
    <p:custDataLst>
      <p:tags r:id="rId3"/>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99720" y="434340"/>
            <a:ext cx="10968990" cy="1007745"/>
          </a:xfrm>
        </p:spPr>
        <p:txBody>
          <a:bodyPr>
            <a:normAutofit/>
          </a:bodyPr>
          <a:p>
            <a:r>
              <a:rPr lang="zh-CN" altLang="en-US"/>
              <a:t>位模式层次上的逻辑运算Logic operations at pattern level</a:t>
            </a:r>
            <a:br>
              <a:rPr lang="zh-CN" altLang="en-US"/>
            </a:br>
            <a:r>
              <a:rPr lang="en-US" altLang="zh-CN"/>
              <a:t>NOT</a:t>
            </a:r>
            <a:endParaRPr lang="en-US" altLang="zh-CN"/>
          </a:p>
        </p:txBody>
      </p:sp>
      <p:sp>
        <p:nvSpPr>
          <p:cNvPr id="3" name="内容占位符 2"/>
          <p:cNvSpPr/>
          <p:nvPr>
            <p:ph idx="1"/>
          </p:nvPr>
        </p:nvSpPr>
        <p:spPr>
          <a:xfrm>
            <a:off x="299720" y="1823720"/>
            <a:ext cx="10968990" cy="4537075"/>
          </a:xfrm>
        </p:spPr>
        <p:txBody>
          <a:bodyPr/>
          <a:p>
            <a:r>
              <a:rPr lang="zh-CN" altLang="en-US"/>
              <a:t>应用：求反Complementing</a:t>
            </a:r>
            <a:endParaRPr lang="zh-CN" altLang="en-US"/>
          </a:p>
          <a:p>
            <a:endParaRPr lang="zh-CN" altLang="en-US"/>
          </a:p>
        </p:txBody>
      </p:sp>
      <p:pic>
        <p:nvPicPr>
          <p:cNvPr id="5" name="图片 4"/>
          <p:cNvPicPr>
            <a:picLocks noChangeAspect="1"/>
          </p:cNvPicPr>
          <p:nvPr>
            <p:custDataLst>
              <p:tags r:id="rId1"/>
            </p:custDataLst>
          </p:nvPr>
        </p:nvPicPr>
        <p:blipFill>
          <a:blip r:embed="rId2"/>
          <a:srcRect t="3126"/>
          <a:stretch>
            <a:fillRect/>
          </a:stretch>
        </p:blipFill>
        <p:spPr>
          <a:xfrm>
            <a:off x="546100" y="2557145"/>
            <a:ext cx="9391650" cy="2221230"/>
          </a:xfrm>
          <a:prstGeom prst="rect">
            <a:avLst/>
          </a:prstGeom>
        </p:spPr>
      </p:pic>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AND</a:t>
            </a:r>
            <a:endParaRPr lang="en-US" altLang="zh-CN"/>
          </a:p>
        </p:txBody>
      </p:sp>
      <p:sp>
        <p:nvSpPr>
          <p:cNvPr id="3" name="内容占位符 2"/>
          <p:cNvSpPr/>
          <p:nvPr>
            <p:ph idx="1"/>
          </p:nvPr>
        </p:nvSpPr>
        <p:spPr/>
        <p:txBody>
          <a:bodyPr/>
          <a:p>
            <a:r>
              <a:rPr lang="en-US" altLang="zh-CN" sz="1800">
                <a:latin typeface="Consolas" panose="020B0609020204030204" charset="0"/>
                <a:ea typeface="幼圆" panose="02010509060101010101" charset="-122"/>
                <a:cs typeface="Consolas" panose="020B0609020204030204" charset="0"/>
                <a:sym typeface="+mn-ea"/>
              </a:rPr>
              <a:t>AND</a:t>
            </a:r>
            <a:r>
              <a:rPr lang="zh-CN" altLang="en-US" sz="1800">
                <a:latin typeface="Consolas" panose="020B0609020204030204" charset="0"/>
                <a:ea typeface="幼圆" panose="02010509060101010101" charset="-122"/>
                <a:cs typeface="Consolas" panose="020B0609020204030204" charset="0"/>
                <a:sym typeface="+mn-ea"/>
              </a:rPr>
              <a:t>特性：</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输入中有一位是</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0</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，则输出</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0</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应用：使指定位复位</a:t>
            </a:r>
            <a:r>
              <a:rPr lang="en-US" altLang="zh-CN" sz="1800">
                <a:latin typeface="Consolas" panose="020B0609020204030204" charset="0"/>
                <a:ea typeface="幼圆" panose="02010509060101010101" charset="-122"/>
              </a:rPr>
              <a:t> </a:t>
            </a:r>
            <a:r>
              <a:rPr lang="zh-CN" altLang="en-US" sz="1800">
                <a:latin typeface="Consolas" panose="020B0609020204030204" charset="0"/>
                <a:ea typeface="幼圆" panose="02010509060101010101" charset="-122"/>
              </a:rPr>
              <a:t>Unsetting specific bits（置零force to 0）</a:t>
            </a:r>
            <a:endParaRPr lang="zh-CN" altLang="en-US" sz="1800">
              <a:latin typeface="Consolas" panose="020B0609020204030204" charset="0"/>
              <a:ea typeface="幼圆" panose="02010509060101010101" charset="-122"/>
            </a:endParaRPr>
          </a:p>
          <a:p>
            <a:pPr marL="0" lvl="1"/>
            <a:r>
              <a:rPr lang="en-US" altLang="zh-CN" sz="1800">
                <a:latin typeface="Consolas" panose="020B0609020204030204" charset="0"/>
                <a:ea typeface="幼圆" panose="02010509060101010101" charset="-122"/>
                <a:cs typeface="Consolas" panose="020B0609020204030204" charset="0"/>
              </a:rPr>
              <a:t>AND</a:t>
            </a:r>
            <a:r>
              <a:rPr lang="zh-CN" altLang="en-US" sz="1800">
                <a:latin typeface="Consolas" panose="020B0609020204030204" charset="0"/>
                <a:ea typeface="幼圆" panose="02010509060101010101" charset="-122"/>
                <a:cs typeface="Consolas" panose="020B0609020204030204" charset="0"/>
              </a:rPr>
              <a:t>输入成为掩码（</a:t>
            </a:r>
            <a:r>
              <a:rPr lang="en-US" altLang="zh-CN" sz="1800">
                <a:latin typeface="Consolas" panose="020B0609020204030204" charset="0"/>
                <a:ea typeface="幼圆" panose="02010509060101010101" charset="-122"/>
                <a:cs typeface="Consolas" panose="020B0609020204030204" charset="0"/>
              </a:rPr>
              <a:t>mask</a:t>
            </a:r>
            <a:r>
              <a:rPr lang="zh-CN" altLang="en-US" sz="1800">
                <a:latin typeface="Consolas" panose="020B0609020204030204" charset="0"/>
                <a:ea typeface="幼圆" panose="02010509060101010101" charset="-122"/>
                <a:cs typeface="Consolas" panose="020B0609020204030204" charset="0"/>
              </a:rPr>
              <a:t>），</a:t>
            </a:r>
            <a:r>
              <a:rPr lang="zh-CN" altLang="en-US" sz="1800">
                <a:solidFill>
                  <a:srgbClr val="FF0000"/>
                </a:solidFill>
                <a:latin typeface="Consolas" panose="020B0609020204030204" charset="0"/>
                <a:ea typeface="幼圆" panose="02010509060101010101" charset="-122"/>
                <a:cs typeface="Consolas" panose="020B0609020204030204" charset="0"/>
              </a:rPr>
              <a:t>掩码中的</a:t>
            </a:r>
            <a:r>
              <a:rPr lang="en-US" altLang="zh-CN" sz="1800">
                <a:solidFill>
                  <a:srgbClr val="FF0000"/>
                </a:solidFill>
                <a:latin typeface="Consolas" panose="020B0609020204030204" charset="0"/>
                <a:ea typeface="幼圆" panose="02010509060101010101" charset="-122"/>
                <a:cs typeface="Consolas" panose="020B0609020204030204" charset="0"/>
              </a:rPr>
              <a:t>0</a:t>
            </a:r>
            <a:r>
              <a:rPr lang="zh-CN" altLang="en-US" sz="1800">
                <a:solidFill>
                  <a:srgbClr val="FF0000"/>
                </a:solidFill>
                <a:latin typeface="Consolas" panose="020B0609020204030204" charset="0"/>
                <a:ea typeface="幼圆" panose="02010509060101010101" charset="-122"/>
                <a:cs typeface="Consolas" panose="020B0609020204030204" charset="0"/>
              </a:rPr>
              <a:t>可以使第一个输入复位</a:t>
            </a:r>
            <a:r>
              <a:rPr lang="zh-CN" sz="1800">
                <a:solidFill>
                  <a:srgbClr val="FF0000"/>
                </a:solidFill>
                <a:latin typeface="Consolas" panose="020B0609020204030204" charset="0"/>
                <a:ea typeface="幼圆" panose="02010509060101010101" charset="-122"/>
                <a:cs typeface="Consolas" panose="020B0609020204030204" charset="0"/>
                <a:sym typeface="+mn-ea"/>
              </a:rPr>
              <a:t>，</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而</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1</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可以使其保持不变</a:t>
            </a:r>
            <a:endParaRPr lang="zh-CN" altLang="en-US" sz="1800">
              <a:solidFill>
                <a:srgbClr val="FF0000"/>
              </a:solidFill>
              <a:latin typeface="Consolas" panose="020B0609020204030204" charset="0"/>
              <a:ea typeface="幼圆" panose="02010509060101010101" charset="-122"/>
              <a:cs typeface="Consolas" panose="020B0609020204030204" charset="0"/>
            </a:endParaRPr>
          </a:p>
          <a:p>
            <a:pPr lvl="1"/>
            <a:endParaRPr lang="zh-CN" altLang="en-US" sz="1800">
              <a:solidFill>
                <a:srgbClr val="FF0000"/>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rcRect t="2990"/>
          <a:stretch>
            <a:fillRect/>
          </a:stretch>
        </p:blipFill>
        <p:spPr>
          <a:xfrm>
            <a:off x="907415" y="3310890"/>
            <a:ext cx="7414260" cy="2232025"/>
          </a:xfrm>
          <a:prstGeom prst="rect">
            <a:avLst/>
          </a:prstGeom>
        </p:spPr>
      </p:pic>
    </p:spTree>
    <p:custDataLst>
      <p:tags r:id="rId3"/>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OR</a:t>
            </a:r>
            <a:endParaRPr lang="en-US" altLang="zh-CN"/>
          </a:p>
        </p:txBody>
      </p:sp>
      <p:sp>
        <p:nvSpPr>
          <p:cNvPr id="3" name="内容占位符 2"/>
          <p:cNvSpPr/>
          <p:nvPr>
            <p:ph idx="1"/>
          </p:nvPr>
        </p:nvSpPr>
        <p:spPr/>
        <p:txBody>
          <a:bodyPr/>
          <a:p>
            <a:r>
              <a:rPr lang="en-US" altLang="zh-CN" sz="1800">
                <a:latin typeface="Consolas" panose="020B0609020204030204" charset="0"/>
                <a:ea typeface="幼圆" panose="02010509060101010101" charset="-122"/>
                <a:cs typeface="Consolas" panose="020B0609020204030204" charset="0"/>
                <a:sym typeface="+mn-ea"/>
              </a:rPr>
              <a:t>OR</a:t>
            </a:r>
            <a:r>
              <a:rPr lang="zh-CN" altLang="en-US" sz="1800">
                <a:latin typeface="Consolas" panose="020B0609020204030204" charset="0"/>
                <a:ea typeface="幼圆" panose="02010509060101010101" charset="-122"/>
                <a:cs typeface="Consolas" panose="020B0609020204030204" charset="0"/>
                <a:sym typeface="+mn-ea"/>
              </a:rPr>
              <a:t>：</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输入中有一位是</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1</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，则输出</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1</a:t>
            </a:r>
            <a:endParaRPr lang="en-US" altLang="zh-CN" sz="1800">
              <a:solidFill>
                <a:srgbClr val="FF0000"/>
              </a:solidFill>
              <a:latin typeface="Consolas" panose="020B0609020204030204" charset="0"/>
              <a:ea typeface="幼圆" panose="02010509060101010101" charset="-122"/>
              <a:cs typeface="Consolas" panose="020B0609020204030204" charset="0"/>
              <a:sym typeface="+mn-ea"/>
            </a:endParaRPr>
          </a:p>
          <a:p>
            <a:r>
              <a:rPr lang="zh-CN" altLang="en-US" sz="1800">
                <a:latin typeface="Consolas" panose="020B0609020204030204" charset="0"/>
                <a:ea typeface="幼圆" panose="02010509060101010101" charset="-122"/>
              </a:rPr>
              <a:t>应用：置位Setting specific bits</a:t>
            </a:r>
            <a:endParaRPr lang="zh-CN" altLang="en-US" sz="1800">
              <a:latin typeface="Consolas" panose="020B0609020204030204" charset="0"/>
              <a:ea typeface="幼圆" panose="02010509060101010101" charset="-122"/>
            </a:endParaRPr>
          </a:p>
          <a:p>
            <a:pPr lvl="1"/>
            <a:r>
              <a:rPr lang="en-US" altLang="zh-CN" sz="1800">
                <a:solidFill>
                  <a:srgbClr val="FF0000"/>
                </a:solidFill>
                <a:latin typeface="Consolas" panose="020B0609020204030204" charset="0"/>
                <a:ea typeface="幼圆" panose="02010509060101010101" charset="-122"/>
                <a:cs typeface="Consolas" panose="020B0609020204030204" charset="0"/>
              </a:rPr>
              <a:t>or</a:t>
            </a:r>
            <a:r>
              <a:rPr lang="zh-CN" altLang="en-US" sz="1800">
                <a:solidFill>
                  <a:srgbClr val="FF0000"/>
                </a:solidFill>
                <a:latin typeface="Consolas" panose="020B0609020204030204" charset="0"/>
                <a:ea typeface="幼圆" panose="02010509060101010101" charset="-122"/>
                <a:cs typeface="Consolas" panose="020B0609020204030204" charset="0"/>
              </a:rPr>
              <a:t>掩码中的</a:t>
            </a:r>
            <a:r>
              <a:rPr lang="en-US" altLang="zh-CN" sz="1800">
                <a:solidFill>
                  <a:srgbClr val="FF0000"/>
                </a:solidFill>
                <a:latin typeface="Consolas" panose="020B0609020204030204" charset="0"/>
                <a:ea typeface="幼圆" panose="02010509060101010101" charset="-122"/>
                <a:cs typeface="Consolas" panose="020B0609020204030204" charset="0"/>
              </a:rPr>
              <a:t>1</a:t>
            </a:r>
            <a:r>
              <a:rPr lang="zh-CN" altLang="en-US" sz="1800">
                <a:solidFill>
                  <a:srgbClr val="FF0000"/>
                </a:solidFill>
                <a:latin typeface="Consolas" panose="020B0609020204030204" charset="0"/>
                <a:ea typeface="幼圆" panose="02010509060101010101" charset="-122"/>
                <a:cs typeface="Consolas" panose="020B0609020204030204" charset="0"/>
              </a:rPr>
              <a:t>可以对相应位置位</a:t>
            </a:r>
            <a:r>
              <a:rPr lang="en-US" altLang="zh-CN" sz="1800">
                <a:solidFill>
                  <a:srgbClr val="FF0000"/>
                </a:solidFill>
                <a:latin typeface="Consolas" panose="020B0609020204030204" charset="0"/>
                <a:ea typeface="幼圆" panose="02010509060101010101" charset="-122"/>
                <a:cs typeface="Consolas" panose="020B0609020204030204" charset="0"/>
              </a:rPr>
              <a:t>1</a:t>
            </a:r>
            <a:r>
              <a:rPr lang="zh-CN" altLang="en-US" sz="1800">
                <a:solidFill>
                  <a:srgbClr val="FF0000"/>
                </a:solidFill>
                <a:latin typeface="Consolas" panose="020B0609020204030204" charset="0"/>
                <a:ea typeface="幼圆" panose="02010509060101010101" charset="-122"/>
                <a:cs typeface="Consolas" panose="020B0609020204030204" charset="0"/>
              </a:rPr>
              <a:t>，而</a:t>
            </a:r>
            <a:r>
              <a:rPr lang="en-US" altLang="zh-CN" sz="1800">
                <a:solidFill>
                  <a:srgbClr val="FF0000"/>
                </a:solidFill>
                <a:latin typeface="Consolas" panose="020B0609020204030204" charset="0"/>
                <a:ea typeface="幼圆" panose="02010509060101010101" charset="-122"/>
                <a:cs typeface="Consolas" panose="020B0609020204030204" charset="0"/>
              </a:rPr>
              <a:t>0</a:t>
            </a:r>
            <a:r>
              <a:rPr lang="zh-CN" altLang="en-US" sz="1800">
                <a:solidFill>
                  <a:srgbClr val="FF0000"/>
                </a:solidFill>
                <a:latin typeface="Consolas" panose="020B0609020204030204" charset="0"/>
                <a:ea typeface="幼圆" panose="02010509060101010101" charset="-122"/>
                <a:cs typeface="Consolas" panose="020B0609020204030204" charset="0"/>
              </a:rPr>
              <a:t>可以使其保持不变</a:t>
            </a:r>
            <a:endParaRPr lang="zh-CN" altLang="en-US" sz="1800">
              <a:solidFill>
                <a:srgbClr val="FF0000"/>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857885" y="3332480"/>
            <a:ext cx="7397750" cy="2324100"/>
          </a:xfrm>
          <a:prstGeom prst="rect">
            <a:avLst/>
          </a:prstGeom>
        </p:spPr>
      </p:pic>
    </p:spTree>
    <p:custDataLst>
      <p:tags r:id="rId3"/>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XOR</a:t>
            </a:r>
            <a:endParaRPr lang="en-US" altLang="zh-CN"/>
          </a:p>
        </p:txBody>
      </p:sp>
      <p:sp>
        <p:nvSpPr>
          <p:cNvPr id="3" name="内容占位符 2"/>
          <p:cNvSpPr/>
          <p:nvPr>
            <p:ph idx="1"/>
          </p:nvPr>
        </p:nvSpPr>
        <p:spPr/>
        <p:txBody>
          <a:bodyPr/>
          <a:p>
            <a:pPr>
              <a:lnSpc>
                <a:spcPct val="150000"/>
              </a:lnSpc>
            </a:pPr>
            <a:r>
              <a:rPr lang="en-US" altLang="zh-CN" sz="1800">
                <a:latin typeface="Consolas" panose="020B0609020204030204" charset="0"/>
                <a:ea typeface="幼圆" panose="02010509060101010101" charset="-122"/>
                <a:cs typeface="Consolas" panose="020B0609020204030204" charset="0"/>
                <a:sym typeface="+mn-ea"/>
              </a:rPr>
              <a:t>XOR</a:t>
            </a:r>
            <a:r>
              <a:rPr lang="zh-CN" altLang="en-US" sz="1800">
                <a:latin typeface="Consolas" panose="020B0609020204030204" charset="0"/>
                <a:ea typeface="幼圆" panose="02010509060101010101" charset="-122"/>
                <a:cs typeface="Consolas" panose="020B0609020204030204" charset="0"/>
                <a:sym typeface="+mn-ea"/>
              </a:rPr>
              <a:t>：</a:t>
            </a:r>
            <a:endParaRPr lang="zh-CN" altLang="en-US" sz="1800">
              <a:latin typeface="Consolas" panose="020B0609020204030204" charset="0"/>
              <a:ea typeface="幼圆" panose="02010509060101010101" charset="-122"/>
              <a:cs typeface="Consolas" panose="020B0609020204030204" charset="0"/>
            </a:endParaRPr>
          </a:p>
          <a:p>
            <a:pPr indent="457200">
              <a:lnSpc>
                <a:spcPct val="150000"/>
              </a:lnSpc>
              <a:buFont typeface="Arial" panose="020B0604020202020204" pitchFamily="34" charset="0"/>
              <a:buNone/>
            </a:pPr>
            <a:r>
              <a:rPr lang="zh-CN" altLang="en-US" sz="1800">
                <a:solidFill>
                  <a:srgbClr val="FF0000"/>
                </a:solidFill>
                <a:latin typeface="Consolas" panose="020B0609020204030204" charset="0"/>
                <a:ea typeface="幼圆" panose="02010509060101010101" charset="-122"/>
                <a:cs typeface="Consolas" panose="020B0609020204030204" charset="0"/>
                <a:sym typeface="+mn-ea"/>
              </a:rPr>
              <a:t>输入相同时为</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0</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，相反时为</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1</a:t>
            </a:r>
            <a:endParaRPr lang="en-US" altLang="zh-CN" sz="1800">
              <a:solidFill>
                <a:srgbClr val="FF0000"/>
              </a:solidFill>
              <a:latin typeface="Consolas" panose="020B0609020204030204" charset="0"/>
              <a:ea typeface="幼圆" panose="02010509060101010101" charset="-122"/>
              <a:cs typeface="Consolas" panose="020B0609020204030204" charset="0"/>
            </a:endParaRPr>
          </a:p>
          <a:p>
            <a:pPr indent="457200">
              <a:lnSpc>
                <a:spcPct val="150000"/>
              </a:lnSpc>
              <a:buFont typeface="Arial" panose="020B0604020202020204" pitchFamily="34" charset="0"/>
              <a:buNone/>
            </a:pPr>
            <a:r>
              <a:rPr lang="zh-CN" altLang="en-US" sz="1800">
                <a:solidFill>
                  <a:srgbClr val="FF0000"/>
                </a:solidFill>
                <a:latin typeface="Consolas" panose="020B0609020204030204" charset="0"/>
                <a:ea typeface="幼圆" panose="02010509060101010101" charset="-122"/>
                <a:cs typeface="Consolas" panose="020B0609020204030204" charset="0"/>
                <a:sym typeface="+mn-ea"/>
              </a:rPr>
              <a:t>输入中有一位是</a:t>
            </a:r>
            <a:r>
              <a:rPr lang="en-US" altLang="zh-CN" sz="1800">
                <a:solidFill>
                  <a:srgbClr val="FF0000"/>
                </a:solidFill>
                <a:latin typeface="Consolas" panose="020B0609020204030204" charset="0"/>
                <a:ea typeface="幼圆" panose="02010509060101010101" charset="-122"/>
                <a:cs typeface="Consolas" panose="020B0609020204030204" charset="0"/>
                <a:sym typeface="+mn-ea"/>
              </a:rPr>
              <a:t>1</a:t>
            </a:r>
            <a:r>
              <a:rPr lang="zh-CN" altLang="en-US" sz="1800">
                <a:solidFill>
                  <a:srgbClr val="FF0000"/>
                </a:solidFill>
                <a:latin typeface="Consolas" panose="020B0609020204030204" charset="0"/>
                <a:ea typeface="幼圆" panose="02010509060101010101" charset="-122"/>
                <a:cs typeface="Consolas" panose="020B0609020204030204" charset="0"/>
                <a:sym typeface="+mn-ea"/>
              </a:rPr>
              <a:t>，则输入中其相应位输出相反值</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应用：反转指定位Flipping specific bits</a:t>
            </a:r>
            <a:endParaRPr lang="zh-CN" altLang="en-US" sz="1800">
              <a:latin typeface="Consolas" panose="020B0609020204030204" charset="0"/>
              <a:ea typeface="幼圆" panose="02010509060101010101" charset="-122"/>
            </a:endParaRPr>
          </a:p>
          <a:p>
            <a:pPr lvl="1"/>
            <a:r>
              <a:rPr lang="zh-CN" altLang="en-US" sz="1800">
                <a:solidFill>
                  <a:srgbClr val="FF0000"/>
                </a:solidFill>
                <a:latin typeface="Consolas" panose="020B0609020204030204" charset="0"/>
                <a:ea typeface="幼圆" panose="02010509060101010101" charset="-122"/>
                <a:cs typeface="幼圆" panose="02010509060101010101" charset="-122"/>
                <a:sym typeface="+mn-ea"/>
              </a:rPr>
              <a:t>掩码输入</a:t>
            </a:r>
            <a:r>
              <a:rPr lang="en-US" altLang="zh-CN" sz="1800">
                <a:solidFill>
                  <a:srgbClr val="FF0000"/>
                </a:solidFill>
                <a:latin typeface="Consolas" panose="020B0609020204030204" charset="0"/>
                <a:ea typeface="幼圆" panose="02010509060101010101" charset="-122"/>
                <a:cs typeface="幼圆" panose="02010509060101010101" charset="-122"/>
                <a:sym typeface="+mn-ea"/>
              </a:rPr>
              <a:t>0</a:t>
            </a:r>
            <a:r>
              <a:rPr lang="zh-CN" altLang="en-US" sz="1800">
                <a:solidFill>
                  <a:srgbClr val="FF0000"/>
                </a:solidFill>
                <a:latin typeface="Consolas" panose="020B0609020204030204" charset="0"/>
                <a:ea typeface="幼圆" panose="02010509060101010101" charset="-122"/>
                <a:cs typeface="幼圆" panose="02010509060101010101" charset="-122"/>
                <a:sym typeface="+mn-ea"/>
              </a:rPr>
              <a:t>，可以保持不变；输入</a:t>
            </a:r>
            <a:r>
              <a:rPr lang="en-US" altLang="zh-CN" sz="1800">
                <a:solidFill>
                  <a:srgbClr val="FF0000"/>
                </a:solidFill>
                <a:latin typeface="Consolas" panose="020B0609020204030204" charset="0"/>
                <a:ea typeface="幼圆" panose="02010509060101010101" charset="-122"/>
                <a:cs typeface="幼圆" panose="02010509060101010101" charset="-122"/>
                <a:sym typeface="+mn-ea"/>
              </a:rPr>
              <a:t>1</a:t>
            </a:r>
            <a:r>
              <a:rPr lang="zh-CN" altLang="en-US" sz="1800">
                <a:solidFill>
                  <a:srgbClr val="FF0000"/>
                </a:solidFill>
                <a:latin typeface="Consolas" panose="020B0609020204030204" charset="0"/>
                <a:ea typeface="幼圆" panose="02010509060101010101" charset="-122"/>
                <a:cs typeface="幼圆" panose="02010509060101010101" charset="-122"/>
                <a:sym typeface="+mn-ea"/>
              </a:rPr>
              <a:t>，反转</a:t>
            </a:r>
            <a:endParaRPr lang="zh-CN" altLang="en-US" sz="1800">
              <a:latin typeface="Consolas" panose="020B0609020204030204" charset="0"/>
              <a:ea typeface="幼圆" panose="02010509060101010101" charset="-122"/>
              <a:cs typeface="幼圆" panose="02010509060101010101" charset="-122"/>
            </a:endParaRPr>
          </a:p>
          <a:p>
            <a:pPr lvl="1"/>
            <a:endParaRPr lang="zh-CN" altLang="en-US" sz="1800">
              <a:latin typeface="Consolas" panose="020B0609020204030204" charset="0"/>
              <a:ea typeface="幼圆" panose="02010509060101010101" charset="-122"/>
              <a:cs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1036320" y="4077335"/>
            <a:ext cx="6103620" cy="1889760"/>
          </a:xfrm>
          <a:prstGeom prst="rect">
            <a:avLst/>
          </a:prstGeom>
        </p:spPr>
      </p:pic>
    </p:spTree>
    <p:custDataLst>
      <p:tags r:id="rId3"/>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移位</a:t>
            </a:r>
            <a:r>
              <a:rPr lang="zh-CN" altLang="en-US"/>
              <a:t>运算</a:t>
            </a:r>
            <a:endParaRPr lang="zh-CN" altLang="en-US"/>
          </a:p>
        </p:txBody>
      </p:sp>
      <p:sp>
        <p:nvSpPr>
          <p:cNvPr id="3" name="副标题 2"/>
          <p:cNvSpPr/>
          <p:nvPr>
            <p:ph type="subTitle" idx="1"/>
          </p:nvPr>
        </p:nvSpPr>
        <p:spPr/>
        <p:txBody>
          <a:bodyPr/>
          <a:p>
            <a:r>
              <a:rPr lang="zh-CN" altLang="en-US" sz="1800"/>
              <a:t>SHIFT OPERATIONS</a:t>
            </a:r>
            <a:endParaRPr lang="zh-CN" altLang="en-US" sz="1800"/>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82315" y="194380"/>
            <a:ext cx="10969200" cy="705600"/>
          </a:xfrm>
        </p:spPr>
        <p:txBody>
          <a:bodyPr>
            <a:normAutofit/>
          </a:bodyPr>
          <a:p>
            <a:r>
              <a:rPr lang="zh-CN" altLang="en-US"/>
              <a:t>简单移位</a:t>
            </a:r>
            <a:r>
              <a:rPr lang="zh-CN" altLang="en-US">
                <a:sym typeface="+mn-ea"/>
              </a:rPr>
              <a:t>（Simple shift）</a:t>
            </a:r>
            <a:endParaRPr lang="zh-CN" altLang="en-US"/>
          </a:p>
        </p:txBody>
      </p:sp>
      <p:sp>
        <p:nvSpPr>
          <p:cNvPr id="3" name="内容占位符 2"/>
          <p:cNvSpPr/>
          <p:nvPr>
            <p:ph idx="1"/>
          </p:nvPr>
        </p:nvSpPr>
        <p:spPr>
          <a:xfrm>
            <a:off x="255975" y="977955"/>
            <a:ext cx="10969200" cy="4759200"/>
          </a:xfrm>
        </p:spPr>
        <p:txBody>
          <a:bodyPr/>
          <a:p>
            <a:r>
              <a:rPr lang="zh-CN" altLang="en-US" sz="1800">
                <a:latin typeface="Consolas" panose="020B0609020204030204" charset="0"/>
                <a:ea typeface="幼圆" panose="02010509060101010101" charset="-122"/>
              </a:rPr>
              <a:t>有两类逻辑移位运算：简单移位和循环移位</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简单移位</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逻辑移位分为</a:t>
            </a:r>
            <a:endParaRPr lang="zh-CN" altLang="en-US" sz="1800">
              <a:latin typeface="Consolas" panose="020B0609020204030204" charset="0"/>
              <a:ea typeface="幼圆" panose="02010509060101010101" charset="-122"/>
            </a:endParaRPr>
          </a:p>
          <a:p>
            <a:pPr lvl="1"/>
            <a:r>
              <a:rPr lang="zh-CN" altLang="en-US" sz="1800">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逻辑右移</a:t>
            </a:r>
            <a:r>
              <a:rPr lang="zh-CN" altLang="en-US" sz="1800">
                <a:latin typeface="Consolas" panose="020B0609020204030204" charset="0"/>
                <a:ea typeface="幼圆" panose="02010509060101010101" charset="-122"/>
                <a:cs typeface="Consolas" panose="020B0609020204030204" charset="0"/>
              </a:rPr>
              <a:t>（最右位丢失，最左位添</a:t>
            </a:r>
            <a:r>
              <a:rPr lang="en-US" altLang="zh-CN" sz="1800">
                <a:latin typeface="Consolas" panose="020B0609020204030204" charset="0"/>
                <a:ea typeface="幼圆" panose="02010509060101010101" charset="-122"/>
                <a:cs typeface="Consolas" panose="020B0609020204030204" charset="0"/>
              </a:rPr>
              <a:t>0</a:t>
            </a:r>
            <a:r>
              <a:rPr lang="zh-CN" altLang="en-US" sz="1800">
                <a:latin typeface="Consolas" panose="020B0609020204030204" charset="0"/>
                <a:ea typeface="幼圆" panose="02010509060101010101" charset="-122"/>
                <a:cs typeface="Consolas" panose="020B0609020204030204" charset="0"/>
              </a:rPr>
              <a:t>）</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rPr>
              <a:t>逻辑左移</a:t>
            </a:r>
            <a:r>
              <a:rPr lang="zh-CN" altLang="en-US" sz="1800">
                <a:latin typeface="Consolas" panose="020B0609020204030204" charset="0"/>
                <a:ea typeface="幼圆" panose="02010509060101010101" charset="-122"/>
                <a:cs typeface="Consolas" panose="020B0609020204030204" charset="0"/>
                <a:sym typeface="+mn-ea"/>
              </a:rPr>
              <a:t>（最左位丢失，最右位添</a:t>
            </a:r>
            <a:r>
              <a:rPr lang="en-US" altLang="zh-CN" sz="1800">
                <a:latin typeface="Consolas" panose="020B0609020204030204" charset="0"/>
                <a:ea typeface="幼圆" panose="02010509060101010101" charset="-122"/>
                <a:cs typeface="Consolas" panose="020B0609020204030204" charset="0"/>
                <a:sym typeface="+mn-ea"/>
              </a:rPr>
              <a:t>0</a:t>
            </a:r>
            <a:r>
              <a:rPr lang="zh-CN" altLang="en-US" sz="1800">
                <a:latin typeface="Consolas" panose="020B0609020204030204" charset="0"/>
                <a:ea typeface="幼圆" panose="02010509060101010101" charset="-122"/>
                <a:cs typeface="Consolas" panose="020B0609020204030204" charset="0"/>
                <a:sym typeface="+mn-ea"/>
              </a:rPr>
              <a:t>）</a:t>
            </a:r>
            <a:endParaRPr lang="zh-CN" altLang="en-US" sz="1800">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798195" y="2992755"/>
            <a:ext cx="7211060" cy="174434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916940" y="4685030"/>
            <a:ext cx="6379210" cy="2084705"/>
          </a:xfrm>
          <a:prstGeom prst="rect">
            <a:avLst/>
          </a:prstGeom>
        </p:spPr>
      </p:pic>
    </p:spTree>
    <p:custDataLst>
      <p:tags r:id="rId5"/>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sym typeface="+mn-ea"/>
              </a:rPr>
              <a:t>循环移位（</a:t>
            </a:r>
            <a:r>
              <a:rPr lang="en-US" altLang="zh-CN">
                <a:sym typeface="+mn-ea"/>
              </a:rPr>
              <a:t>circular shift</a:t>
            </a:r>
            <a:r>
              <a:rPr lang="zh-CN" altLang="en-US">
                <a:sym typeface="+mn-ea"/>
              </a:rPr>
              <a:t>）</a:t>
            </a:r>
            <a:endParaRPr lang="zh-CN" altLang="en-US"/>
          </a:p>
        </p:txBody>
      </p:sp>
      <p:sp>
        <p:nvSpPr>
          <p:cNvPr id="3" name="内容占位符 2"/>
          <p:cNvSpPr/>
          <p:nvPr>
            <p:ph idx="1"/>
          </p:nvPr>
        </p:nvSpPr>
        <p:spPr/>
        <p:txBody>
          <a:bodyPr/>
          <a:p>
            <a:r>
              <a:rPr lang="zh-CN" altLang="en-US"/>
              <a:t>循环移位分为：循环右移和循环左移。没有位丢失。</a:t>
            </a:r>
            <a:endParaRPr lang="zh-CN" altLang="en-US"/>
          </a:p>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713105" y="2242820"/>
            <a:ext cx="6351905" cy="3570605"/>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40405" y="183585"/>
            <a:ext cx="10969200" cy="705600"/>
          </a:xfrm>
        </p:spPr>
        <p:txBody>
          <a:bodyPr/>
          <a:p>
            <a:r>
              <a:rPr lang="zh-CN" altLang="en-US"/>
              <a:t>非位置化的举个例子</a:t>
            </a:r>
            <a:r>
              <a:rPr lang="en-US" altLang="zh-CN"/>
              <a:t>——</a:t>
            </a:r>
            <a:r>
              <a:rPr lang="zh-CN" altLang="en-US"/>
              <a:t>罗马数字系统</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580390" y="2820035"/>
            <a:ext cx="4512310" cy="9963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69595" y="4051300"/>
            <a:ext cx="4523105" cy="236220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189230" y="1031240"/>
            <a:ext cx="6025515" cy="1491615"/>
          </a:xfrm>
          <a:prstGeom prst="rect">
            <a:avLst/>
          </a:prstGeom>
        </p:spPr>
      </p:pic>
    </p:spTree>
    <p:custDataLst>
      <p:tags r:id="rId7"/>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sym typeface="+mn-ea"/>
              </a:rPr>
              <a:t>逻辑移位运算Logical shift operations</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sym typeface="+mn-ea"/>
              </a:rPr>
              <a:t>逻辑移位运算用于不带符号位的数</a:t>
            </a:r>
            <a:endParaRPr lang="zh-CN" altLang="en-US" sz="1800">
              <a:latin typeface="Consolas" panose="020B0609020204030204" charset="0"/>
              <a:ea typeface="幼圆" panose="02010509060101010101" charset="-122"/>
              <a:sym typeface="+mn-ea"/>
            </a:endParaRPr>
          </a:p>
          <a:p>
            <a:r>
              <a:rPr lang="zh-CN" altLang="en-US" sz="1800">
                <a:latin typeface="Consolas" panose="020B0609020204030204" charset="0"/>
                <a:ea typeface="幼圆" panose="02010509060101010101" charset="-122"/>
              </a:rPr>
              <a:t>逻辑运算</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逻辑移位运算</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操纵位的工具</a:t>
            </a:r>
            <a:endParaRPr lang="zh-CN" altLang="en-US" sz="1800">
              <a:latin typeface="Consolas" panose="020B0609020204030204" charset="0"/>
              <a:ea typeface="幼圆" panose="02010509060101010101" charset="-122"/>
            </a:endParaRPr>
          </a:p>
          <a:p>
            <a:pPr lvl="1"/>
            <a:r>
              <a:rPr lang="en-US" altLang="zh-CN" sz="1800">
                <a:latin typeface="Consolas" panose="020B0609020204030204" charset="0"/>
                <a:ea typeface="幼圆" panose="02010509060101010101" charset="-122"/>
                <a:cs typeface="幼圆" panose="02010509060101010101" charset="-122"/>
              </a:rPr>
              <a:t>e.g.</a:t>
            </a:r>
            <a:r>
              <a:rPr lang="zh-CN" altLang="en-US" sz="1800">
                <a:latin typeface="Consolas" panose="020B0609020204030204" charset="0"/>
                <a:ea typeface="幼圆" panose="02010509060101010101" charset="-122"/>
                <a:cs typeface="幼圆" panose="02010509060101010101" charset="-122"/>
              </a:rPr>
              <a:t>如何找出</a:t>
            </a:r>
            <a:r>
              <a:rPr lang="en-US" altLang="zh-CN" sz="1800">
                <a:latin typeface="Consolas" panose="020B0609020204030204" charset="0"/>
                <a:ea typeface="幼圆" panose="02010509060101010101" charset="-122"/>
                <a:cs typeface="幼圆" panose="02010509060101010101" charset="-122"/>
              </a:rPr>
              <a:t>C</a:t>
            </a:r>
            <a:r>
              <a:rPr lang="zh-CN" altLang="en-US" sz="1800">
                <a:latin typeface="Consolas" panose="020B0609020204030204" charset="0"/>
                <a:ea typeface="幼圆" panose="02010509060101010101" charset="-122"/>
                <a:cs typeface="幼圆" panose="02010509060101010101" charset="-122"/>
              </a:rPr>
              <a:t>的值：首先移位；再用掩码</a:t>
            </a:r>
            <a:endParaRPr lang="zh-CN" altLang="en-US" sz="1800">
              <a:latin typeface="Consolas" panose="020B0609020204030204" charset="0"/>
              <a:ea typeface="幼圆" panose="02010509060101010101" charset="-122"/>
              <a:cs typeface="幼圆" panose="02010509060101010101" charset="-122"/>
            </a:endParaRPr>
          </a:p>
          <a:p>
            <a:endParaRPr lang="zh-CN" altLang="en-US" sz="1800">
              <a:latin typeface="Consolas" panose="020B0609020204030204" charset="0"/>
              <a:ea typeface="幼圆" panose="02010509060101010101" charset="-122"/>
              <a:cs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753745" y="3192780"/>
            <a:ext cx="7582535" cy="2221230"/>
          </a:xfrm>
          <a:prstGeom prst="rect">
            <a:avLst/>
          </a:prstGeom>
        </p:spPr>
      </p:pic>
    </p:spTree>
    <p:custDataLst>
      <p:tags r:id="rId3"/>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55975" y="250260"/>
            <a:ext cx="10969200" cy="705600"/>
          </a:xfrm>
        </p:spPr>
        <p:txBody>
          <a:bodyPr/>
          <a:p>
            <a:r>
              <a:rPr lang="zh-CN" altLang="en-US"/>
              <a:t>算术移位</a:t>
            </a:r>
            <a:r>
              <a:rPr lang="zh-CN" altLang="en-US"/>
              <a:t>运算Arithmetic operations on integers</a:t>
            </a:r>
            <a:endParaRPr lang="zh-CN" altLang="en-US"/>
          </a:p>
        </p:txBody>
      </p:sp>
      <p:sp>
        <p:nvSpPr>
          <p:cNvPr id="3" name="内容占位符 2"/>
          <p:cNvSpPr/>
          <p:nvPr>
            <p:ph idx="1"/>
          </p:nvPr>
        </p:nvSpPr>
        <p:spPr>
          <a:xfrm>
            <a:off x="129540" y="955040"/>
            <a:ext cx="11885930" cy="5532120"/>
          </a:xfrm>
        </p:spPr>
        <p:txBody>
          <a:bodyPr/>
          <a:p>
            <a:r>
              <a:rPr lang="zh-CN" altLang="en-US" sz="1800">
                <a:latin typeface="Consolas" panose="020B0609020204030204" charset="0"/>
                <a:ea typeface="幼圆" panose="02010509060101010101" charset="-122"/>
                <a:sym typeface="+mn-ea"/>
              </a:rPr>
              <a:t>算术移位运算假定：</a:t>
            </a:r>
            <a:r>
              <a:rPr lang="zh-CN" altLang="en-US" sz="1800">
                <a:latin typeface="Consolas" panose="020B0609020204030204" charset="0"/>
                <a:ea typeface="幼圆" panose="02010509060101010101" charset="-122"/>
              </a:rPr>
              <a:t>位模式用的是</a:t>
            </a:r>
            <a:r>
              <a:rPr lang="en-US" altLang="zh-CN" sz="1800">
                <a:latin typeface="Consolas" panose="020B0609020204030204" charset="0"/>
                <a:ea typeface="幼圆" panose="02010509060101010101" charset="-122"/>
              </a:rPr>
              <a:t> </a:t>
            </a:r>
            <a:r>
              <a:rPr lang="zh-CN" altLang="en-US" sz="1800">
                <a:latin typeface="Consolas" panose="020B0609020204030204" charset="0"/>
                <a:ea typeface="幼圆" panose="02010509060101010101" charset="-122"/>
              </a:rPr>
              <a:t>二进制补码格式（带符号位的整数）</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算术右移</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整数÷</a:t>
            </a:r>
            <a:r>
              <a:rPr lang="en-US" altLang="zh-CN" sz="1800">
                <a:latin typeface="Consolas" panose="020B0609020204030204" charset="0"/>
                <a:ea typeface="幼圆" panose="02010509060101010101" charset="-122"/>
              </a:rPr>
              <a:t>2</a:t>
            </a:r>
            <a:endParaRPr lang="en-US" altLang="zh-CN"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cs typeface="Consolas" panose="020B0609020204030204" charset="0"/>
              </a:rPr>
              <a:t>保留符号位</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复制符号位放入相邻右位</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算术左移</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整数×</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2</a:t>
            </a:r>
            <a:endPar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最右位添</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0</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，最左丢失符号位</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左边的位变符号位，相同则运算成功，反之发生上溢或下溢，结果非法（not valid）</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562610" y="3532505"/>
            <a:ext cx="8143875" cy="19367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61010" y="5758815"/>
            <a:ext cx="5160010" cy="85471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5621020" y="5815965"/>
            <a:ext cx="5045710" cy="740410"/>
          </a:xfrm>
          <a:prstGeom prst="rect">
            <a:avLst/>
          </a:prstGeom>
        </p:spPr>
      </p:pic>
    </p:spTree>
    <p:custDataLst>
      <p:tags r:id="rId7"/>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算术</a:t>
            </a:r>
            <a:r>
              <a:rPr lang="zh-CN" altLang="en-US"/>
              <a:t>运算</a:t>
            </a:r>
            <a:endParaRPr lang="zh-CN" altLang="en-US"/>
          </a:p>
        </p:txBody>
      </p:sp>
      <p:sp>
        <p:nvSpPr>
          <p:cNvPr id="5" name="副标题 4"/>
          <p:cNvSpPr/>
          <p:nvPr>
            <p:ph type="subTitle" idx="1"/>
          </p:nvPr>
        </p:nvSpPr>
        <p:spPr/>
        <p:txBody>
          <a:bodyPr/>
          <a:p>
            <a:r>
              <a:rPr lang="zh-CN" altLang="en-US" sz="1800"/>
              <a:t>ARITHMETIC OPERATIONS</a:t>
            </a:r>
            <a:endParaRPr lang="zh-CN" altLang="en-US" sz="1800"/>
          </a:p>
          <a:p>
            <a:r>
              <a:rPr lang="zh-CN" altLang="en-US" sz="1800"/>
              <a:t>本节只讨论整数加减法</a:t>
            </a:r>
            <a:endParaRPr lang="zh-CN" altLang="en-US" sz="1800"/>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73380" y="422910"/>
            <a:ext cx="10968990" cy="699135"/>
          </a:xfrm>
        </p:spPr>
        <p:txBody>
          <a:bodyPr>
            <a:normAutofit fontScale="90000"/>
          </a:bodyPr>
          <a:p>
            <a:r>
              <a:rPr lang="zh-CN" altLang="en-US"/>
              <a:t>二进制补码的加减</a:t>
            </a:r>
            <a:br>
              <a:rPr lang="zh-CN" altLang="en-US"/>
            </a:br>
            <a:r>
              <a:rPr lang="zh-CN" altLang="en-US"/>
              <a:t>Addition and subtraction for two’s complement integers</a:t>
            </a:r>
            <a:endParaRPr lang="zh-CN" altLang="en-US"/>
          </a:p>
        </p:txBody>
      </p:sp>
      <p:sp>
        <p:nvSpPr>
          <p:cNvPr id="3" name="内容占位符 2"/>
          <p:cNvSpPr/>
          <p:nvPr>
            <p:ph idx="1"/>
          </p:nvPr>
        </p:nvSpPr>
        <p:spPr>
          <a:xfrm>
            <a:off x="373450" y="1363400"/>
            <a:ext cx="10969200" cy="4759200"/>
          </a:xfrm>
        </p:spPr>
        <p:txBody>
          <a:bodyPr/>
          <a:p>
            <a:r>
              <a:rPr lang="zh-CN" altLang="en-US"/>
              <a:t>简单来说，加法直接加，减法则变补码相加</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22225" y="1811655"/>
            <a:ext cx="6264910" cy="301561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81915" y="4535170"/>
            <a:ext cx="5452745" cy="232283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814695" y="3100070"/>
            <a:ext cx="6141085" cy="3441700"/>
          </a:xfrm>
          <a:prstGeom prst="rect">
            <a:avLst/>
          </a:prstGeom>
        </p:spPr>
      </p:pic>
    </p:spTree>
    <p:custDataLst>
      <p:tags r:id="rId7"/>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多模态信息的</a:t>
            </a:r>
            <a:r>
              <a:rPr lang="zh-CN" altLang="en-US"/>
              <a:t>存储</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a:bodyPr>
          <a:p>
            <a:r>
              <a:rPr lang="en-US" altLang="zh-CN"/>
              <a:t>multimedia information</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558800" y="1238250"/>
            <a:ext cx="9348470" cy="2190750"/>
          </a:xfrm>
          <a:prstGeom prst="rect">
            <a:avLst/>
          </a:prstGeom>
        </p:spPr>
      </p:pic>
      <p:sp>
        <p:nvSpPr>
          <p:cNvPr id="5" name="文本框 4"/>
          <p:cNvSpPr txBox="1"/>
          <p:nvPr/>
        </p:nvSpPr>
        <p:spPr>
          <a:xfrm>
            <a:off x="542925" y="4476115"/>
            <a:ext cx="6647180" cy="1464945"/>
          </a:xfrm>
          <a:prstGeom prst="rect">
            <a:avLst/>
          </a:prstGeom>
          <a:noFill/>
        </p:spPr>
        <p:txBody>
          <a:bodyPr wrap="square" rtlCol="0">
            <a:noAutofit/>
          </a:bodyPr>
          <a:p>
            <a:r>
              <a:rPr lang="zh-CN" altLang="en-US">
                <a:latin typeface="Consolas" panose="020B0609020204030204" charset="0"/>
                <a:ea typeface="幼圆" panose="02010509060101010101" charset="-122"/>
                <a:cs typeface="幼圆" panose="02010509060101010101" charset="-122"/>
              </a:rPr>
              <a:t>计算机里存储着</a:t>
            </a:r>
            <a:r>
              <a:rPr lang="en-US" altLang="zh-CN">
                <a:latin typeface="Consolas" panose="020B0609020204030204" charset="0"/>
                <a:ea typeface="幼圆" panose="02010509060101010101" charset="-122"/>
                <a:cs typeface="幼圆" panose="02010509060101010101" charset="-122"/>
              </a:rPr>
              <a:t> </a:t>
            </a:r>
            <a:r>
              <a:rPr lang="zh-CN" altLang="en-US">
                <a:latin typeface="Consolas" panose="020B0609020204030204" charset="0"/>
                <a:ea typeface="幼圆" panose="02010509060101010101" charset="-122"/>
                <a:cs typeface="幼圆" panose="02010509060101010101" charset="-122"/>
              </a:rPr>
              <a:t>由不同的数据类型组成的</a:t>
            </a:r>
            <a:r>
              <a:rPr lang="en-US" altLang="zh-CN">
                <a:latin typeface="Consolas" panose="020B0609020204030204" charset="0"/>
                <a:ea typeface="幼圆" panose="02010509060101010101" charset="-122"/>
                <a:cs typeface="幼圆" panose="02010509060101010101" charset="-122"/>
              </a:rPr>
              <a:t> </a:t>
            </a:r>
            <a:r>
              <a:rPr lang="zh-CN" altLang="en-US">
                <a:latin typeface="Consolas" panose="020B0609020204030204" charset="0"/>
                <a:ea typeface="幼圆" panose="02010509060101010101" charset="-122"/>
                <a:cs typeface="幼圆" panose="02010509060101010101" charset="-122"/>
              </a:rPr>
              <a:t>多模态信息</a:t>
            </a:r>
            <a:endParaRPr lang="zh-CN" altLang="en-US">
              <a:latin typeface="Consolas" panose="020B0609020204030204" charset="0"/>
              <a:ea typeface="幼圆" panose="02010509060101010101" charset="-122"/>
              <a:cs typeface="幼圆" panose="02010509060101010101" charset="-122"/>
            </a:endParaRPr>
          </a:p>
          <a:p>
            <a:endParaRPr lang="zh-CN" altLang="en-US">
              <a:latin typeface="Consolas" panose="020B0609020204030204" charset="0"/>
              <a:ea typeface="幼圆" panose="02010509060101010101" charset="-122"/>
              <a:cs typeface="幼圆" panose="02010509060101010101" charset="-122"/>
            </a:endParaRPr>
          </a:p>
          <a:p>
            <a:r>
              <a:rPr lang="zh-CN" altLang="en-US">
                <a:latin typeface="Consolas" panose="020B0609020204030204" charset="0"/>
                <a:ea typeface="幼圆" panose="02010509060101010101" charset="-122"/>
                <a:cs typeface="幼圆" panose="02010509060101010101" charset="-122"/>
                <a:sym typeface="+mn-ea"/>
              </a:rPr>
              <a:t>位模式</a:t>
            </a:r>
            <a:r>
              <a:rPr lang="en-US" altLang="zh-CN">
                <a:latin typeface="Consolas" panose="020B0609020204030204" charset="0"/>
                <a:ea typeface="幼圆" panose="02010509060101010101" charset="-122"/>
                <a:cs typeface="幼圆" panose="02010509060101010101" charset="-122"/>
                <a:sym typeface="+mn-ea"/>
              </a:rPr>
              <a:t>-</a:t>
            </a:r>
            <a:r>
              <a:rPr lang="zh-CN" altLang="en-US">
                <a:latin typeface="Consolas" panose="020B0609020204030204" charset="0"/>
                <a:ea typeface="幼圆" panose="02010509060101010101" charset="-122"/>
                <a:cs typeface="幼圆" panose="02010509060101010101" charset="-122"/>
                <a:sym typeface="+mn-ea"/>
              </a:rPr>
              <a:t>数据类型</a:t>
            </a:r>
            <a:r>
              <a:rPr lang="en-US" altLang="zh-CN">
                <a:latin typeface="Consolas" panose="020B0609020204030204" charset="0"/>
                <a:ea typeface="幼圆" panose="02010509060101010101" charset="-122"/>
                <a:cs typeface="幼圆" panose="02010509060101010101" charset="-122"/>
                <a:sym typeface="+mn-ea"/>
              </a:rPr>
              <a:t>-</a:t>
            </a:r>
            <a:r>
              <a:rPr lang="zh-CN" altLang="en-US">
                <a:latin typeface="Consolas" panose="020B0609020204030204" charset="0"/>
                <a:ea typeface="幼圆" panose="02010509060101010101" charset="-122"/>
                <a:cs typeface="幼圆" panose="02010509060101010101" charset="-122"/>
                <a:sym typeface="+mn-ea"/>
              </a:rPr>
              <a:t>多模态信息</a:t>
            </a:r>
            <a:endParaRPr lang="zh-CN" altLang="en-US">
              <a:latin typeface="Consolas" panose="020B0609020204030204" charset="0"/>
              <a:ea typeface="幼圆" panose="02010509060101010101" charset="-122"/>
              <a:cs typeface="幼圆" panose="02010509060101010101" charset="-122"/>
              <a:sym typeface="+mn-ea"/>
            </a:endParaRPr>
          </a:p>
          <a:p>
            <a:endParaRPr lang="zh-CN" altLang="en-US">
              <a:latin typeface="Consolas" panose="020B0609020204030204" charset="0"/>
              <a:ea typeface="幼圆" panose="02010509060101010101" charset="-122"/>
              <a:cs typeface="幼圆" panose="02010509060101010101" charset="-122"/>
              <a:sym typeface="+mn-ea"/>
            </a:endParaRPr>
          </a:p>
          <a:p>
            <a:r>
              <a:rPr lang="zh-CN" altLang="en-US">
                <a:latin typeface="Consolas" panose="020B0609020204030204" charset="0"/>
                <a:ea typeface="幼圆" panose="02010509060101010101" charset="-122"/>
                <a:cs typeface="幼圆" panose="02010509060101010101" charset="-122"/>
                <a:sym typeface="+mn-ea"/>
              </a:rPr>
              <a:t>下面一一来看这些数据类型是如何存储在计算机中的</a:t>
            </a:r>
            <a:endParaRPr lang="zh-CN" altLang="en-US">
              <a:latin typeface="Consolas" panose="020B0609020204030204" charset="0"/>
              <a:ea typeface="幼圆" panose="02010509060101010101" charset="-122"/>
              <a:cs typeface="幼圆" panose="02010509060101010101" charset="-122"/>
              <a:sym typeface="+mn-ea"/>
            </a:endParaRPr>
          </a:p>
          <a:p>
            <a:endParaRPr lang="zh-CN" altLang="en-US">
              <a:latin typeface="Consolas" panose="020B0609020204030204" charset="0"/>
              <a:ea typeface="幼圆" panose="02010509060101010101" charset="-122"/>
              <a:cs typeface="幼圆" panose="02010509060101010101" charset="-122"/>
              <a:sym typeface="+mn-ea"/>
            </a:endParaRPr>
          </a:p>
          <a:p>
            <a:endParaRPr lang="en-US" altLang="zh-CN">
              <a:latin typeface="Consolas" panose="020B0609020204030204" charset="0"/>
              <a:ea typeface="幼圆" panose="02010509060101010101" charset="-122"/>
              <a:cs typeface="幼圆" panose="02010509060101010101" charset="-122"/>
            </a:endParaRPr>
          </a:p>
          <a:p>
            <a:endParaRPr lang="zh-CN" altLang="en-US">
              <a:latin typeface="Consolas" panose="020B0609020204030204" charset="0"/>
              <a:ea typeface="幼圆" panose="02010509060101010101" charset="-122"/>
              <a:cs typeface="幼圆" panose="02010509060101010101" charset="-122"/>
            </a:endParaRPr>
          </a:p>
          <a:p>
            <a:endParaRPr lang="zh-CN" altLang="en-US">
              <a:latin typeface="Consolas" panose="020B0609020204030204" charset="0"/>
              <a:ea typeface="幼圆" panose="02010509060101010101" charset="-122"/>
              <a:cs typeface="幼圆" panose="02010509060101010101" charset="-122"/>
              <a:sym typeface="+mn-ea"/>
            </a:endParaRPr>
          </a:p>
          <a:p>
            <a:endParaRPr lang="zh-CN" altLang="en-US">
              <a:latin typeface="Consolas" panose="020B0609020204030204" charset="0"/>
              <a:ea typeface="幼圆" panose="02010509060101010101" charset="-122"/>
              <a:cs typeface="幼圆" panose="02010509060101010101" charset="-122"/>
            </a:endParaRPr>
          </a:p>
        </p:txBody>
      </p:sp>
      <p:pic>
        <p:nvPicPr>
          <p:cNvPr id="6" name="图片 5"/>
          <p:cNvPicPr>
            <a:picLocks noChangeAspect="1"/>
          </p:cNvPicPr>
          <p:nvPr>
            <p:custDataLst>
              <p:tags r:id="rId3"/>
            </p:custDataLst>
          </p:nvPr>
        </p:nvPicPr>
        <p:blipFill>
          <a:blip r:embed="rId4"/>
          <a:stretch>
            <a:fillRect/>
          </a:stretch>
        </p:blipFill>
        <p:spPr>
          <a:xfrm>
            <a:off x="6225540" y="3556000"/>
            <a:ext cx="5720715" cy="3178810"/>
          </a:xfrm>
          <a:prstGeom prst="rect">
            <a:avLst/>
          </a:prstGeom>
        </p:spPr>
      </p:pic>
    </p:spTree>
    <p:custDataLst>
      <p:tags r:id="rId5"/>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如何存储文本</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在一门语言中，多少位模式表示字符号够用？</a:t>
            </a:r>
            <a:endParaRPr lang="zh-CN" altLang="en-US"/>
          </a:p>
        </p:txBody>
      </p:sp>
      <p:sp>
        <p:nvSpPr>
          <p:cNvPr id="3" name="内容占位符 2"/>
          <p:cNvSpPr/>
          <p:nvPr>
            <p:ph idx="1"/>
          </p:nvPr>
        </p:nvSpPr>
        <p:spPr/>
        <p:txBody>
          <a:bodyPr/>
          <a:p>
            <a:r>
              <a:rPr lang="zh-CN" altLang="en-US"/>
              <a:t>位模式长度取决于不重复符号数量</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89635" y="2117725"/>
            <a:ext cx="6254115" cy="1997710"/>
          </a:xfrm>
          <a:prstGeom prst="rect">
            <a:avLst/>
          </a:prstGeom>
        </p:spPr>
      </p:pic>
      <p:sp>
        <p:nvSpPr>
          <p:cNvPr id="5" name="文本框 4"/>
          <p:cNvSpPr txBox="1"/>
          <p:nvPr/>
        </p:nvSpPr>
        <p:spPr>
          <a:xfrm>
            <a:off x="773430" y="4395470"/>
            <a:ext cx="8446770" cy="1753235"/>
          </a:xfrm>
          <a:prstGeom prst="rect">
            <a:avLst/>
          </a:prstGeom>
          <a:noFill/>
        </p:spPr>
        <p:txBody>
          <a:bodyPr wrap="square" rtlCol="0">
            <a:spAutoFit/>
          </a:bodyPr>
          <a:p>
            <a:r>
              <a:rPr lang="zh-CN" altLang="en-US">
                <a:latin typeface="Consolas" panose="020B0609020204030204" charset="0"/>
                <a:ea typeface="幼圆" panose="02010509060101010101" charset="-122"/>
              </a:rPr>
              <a:t>计算机通过给字符赋（编码）一个数字值（代码）来存储字符</a:t>
            </a:r>
            <a:endParaRPr lang="zh-CN" altLang="en-US">
              <a:latin typeface="Consolas" panose="020B0609020204030204" charset="0"/>
              <a:ea typeface="幼圆" panose="02010509060101010101" charset="-122"/>
            </a:endParaRPr>
          </a:p>
          <a:p>
            <a:endParaRPr lang="zh-CN" altLang="en-US">
              <a:latin typeface="Consolas" panose="020B0609020204030204" charset="0"/>
              <a:ea typeface="幼圆" panose="02010509060101010101" charset="-122"/>
            </a:endParaRPr>
          </a:p>
          <a:p>
            <a:r>
              <a:rPr lang="zh-CN" altLang="en-US">
                <a:latin typeface="Consolas" panose="020B0609020204030204" charset="0"/>
                <a:ea typeface="幼圆" panose="02010509060101010101" charset="-122"/>
              </a:rPr>
              <a:t>早期的编码系统是</a:t>
            </a:r>
            <a:r>
              <a:rPr lang="en-US" altLang="zh-CN">
                <a:latin typeface="Consolas" panose="020B0609020204030204" charset="0"/>
                <a:ea typeface="幼圆" panose="02010509060101010101" charset="-122"/>
              </a:rPr>
              <a:t>ANSI</a:t>
            </a:r>
            <a:r>
              <a:rPr lang="zh-CN" altLang="en-US">
                <a:latin typeface="Consolas" panose="020B0609020204030204" charset="0"/>
                <a:ea typeface="幼圆" panose="02010509060101010101" charset="-122"/>
              </a:rPr>
              <a:t>（美国国家标准协会）开发的</a:t>
            </a:r>
            <a:r>
              <a:rPr lang="en-US" altLang="zh-CN">
                <a:latin typeface="Consolas" panose="020B0609020204030204" charset="0"/>
                <a:ea typeface="幼圆" panose="02010509060101010101" charset="-122"/>
              </a:rPr>
              <a:t>ASCII(</a:t>
            </a:r>
            <a:r>
              <a:rPr lang="zh-CN" altLang="en-US">
                <a:latin typeface="Consolas" panose="020B0609020204030204" charset="0"/>
                <a:ea typeface="幼圆" panose="02010509060101010101" charset="-122"/>
              </a:rPr>
              <a:t>美国信息交换标准码</a:t>
            </a:r>
            <a:r>
              <a:rPr lang="en-US" altLang="zh-CN">
                <a:latin typeface="Consolas" panose="020B0609020204030204" charset="0"/>
                <a:ea typeface="幼圆" panose="02010509060101010101" charset="-122"/>
              </a:rPr>
              <a:t>)</a:t>
            </a:r>
            <a:r>
              <a:rPr lang="zh-CN" altLang="en-US">
                <a:latin typeface="Consolas" panose="020B0609020204030204" charset="0"/>
                <a:ea typeface="幼圆" panose="02010509060101010101" charset="-122"/>
              </a:rPr>
              <a:t>；</a:t>
            </a:r>
            <a:endParaRPr lang="zh-CN" altLang="en-US">
              <a:latin typeface="Consolas" panose="020B0609020204030204" charset="0"/>
              <a:ea typeface="幼圆" panose="02010509060101010101" charset="-122"/>
            </a:endParaRPr>
          </a:p>
          <a:p>
            <a:endParaRPr lang="zh-CN" altLang="en-US">
              <a:latin typeface="Consolas" panose="020B0609020204030204" charset="0"/>
              <a:ea typeface="幼圆" panose="02010509060101010101" charset="-122"/>
            </a:endParaRPr>
          </a:p>
          <a:p>
            <a:r>
              <a:rPr lang="zh-CN" altLang="en-US">
                <a:latin typeface="Consolas" panose="020B0609020204030204" charset="0"/>
                <a:ea typeface="幼圆" panose="02010509060101010101" charset="-122"/>
              </a:rPr>
              <a:t>如今通用的是</a:t>
            </a:r>
            <a:r>
              <a:rPr lang="en-US" altLang="zh-CN">
                <a:latin typeface="Consolas" panose="020B0609020204030204" charset="0"/>
                <a:ea typeface="幼圆" panose="02010509060101010101" charset="-122"/>
              </a:rPr>
              <a:t>Unicode</a:t>
            </a:r>
            <a:r>
              <a:rPr lang="zh-CN" altLang="en-US">
                <a:latin typeface="Consolas" panose="020B0609020204030204" charset="0"/>
                <a:ea typeface="幼圆" panose="02010509060101010101" charset="-122"/>
              </a:rPr>
              <a:t>协会开发的</a:t>
            </a:r>
            <a:r>
              <a:rPr lang="en-US" altLang="zh-CN">
                <a:latin typeface="Consolas" panose="020B0609020204030204" charset="0"/>
                <a:ea typeface="幼圆" panose="02010509060101010101" charset="-122"/>
              </a:rPr>
              <a:t>Unicode(</a:t>
            </a:r>
            <a:r>
              <a:rPr lang="zh-CN" altLang="en-US">
                <a:latin typeface="Consolas" panose="020B0609020204030204" charset="0"/>
                <a:ea typeface="幼圆" panose="02010509060101010101" charset="-122"/>
              </a:rPr>
              <a:t>统一字符编码</a:t>
            </a:r>
            <a:r>
              <a:rPr lang="en-US" altLang="zh-CN">
                <a:latin typeface="Consolas" panose="020B0609020204030204" charset="0"/>
                <a:ea typeface="幼圆" panose="02010509060101010101" charset="-122"/>
              </a:rPr>
              <a:t>)</a:t>
            </a:r>
            <a:endParaRPr lang="en-US" altLang="zh-CN">
              <a:latin typeface="Consolas" panose="020B0609020204030204" charset="0"/>
              <a:ea typeface="幼圆" panose="02010509060101010101" charset="-122"/>
            </a:endParaRPr>
          </a:p>
          <a:p>
            <a:endParaRPr lang="en-US" altLang="zh-CN">
              <a:latin typeface="Consolas" panose="020B0609020204030204" charset="0"/>
              <a:ea typeface="幼圆" panose="02010509060101010101" charset="-122"/>
            </a:endParaRPr>
          </a:p>
        </p:txBody>
      </p:sp>
    </p:spTree>
    <p:custDataLst>
      <p:tags r:id="rId3"/>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27070" y="127070"/>
            <a:ext cx="10969200" cy="705600"/>
          </a:xfrm>
        </p:spPr>
        <p:txBody>
          <a:bodyPr/>
          <a:p>
            <a:r>
              <a:rPr lang="en-US" altLang="zh-CN"/>
              <a:t>UNICODE</a:t>
            </a:r>
            <a:r>
              <a:rPr lang="zh-CN" altLang="en-US"/>
              <a:t>简单介绍</a:t>
            </a:r>
            <a:endParaRPr lang="zh-CN" altLang="en-US"/>
          </a:p>
        </p:txBody>
      </p:sp>
      <p:sp>
        <p:nvSpPr>
          <p:cNvPr id="3" name="内容占位符 2"/>
          <p:cNvSpPr/>
          <p:nvPr>
            <p:ph idx="1"/>
          </p:nvPr>
        </p:nvSpPr>
        <p:spPr>
          <a:xfrm>
            <a:off x="127000" y="3047365"/>
            <a:ext cx="6322695" cy="3571240"/>
          </a:xfrm>
        </p:spPr>
        <p:txBody>
          <a:bodyPr>
            <a:noAutofit/>
          </a:bodyPr>
          <a:p>
            <a:pPr>
              <a:lnSpc>
                <a:spcPct val="130000"/>
              </a:lnSpc>
            </a:pPr>
            <a:r>
              <a:rPr lang="en-US" altLang="zh-CN">
                <a:latin typeface="Consolas" panose="020B0609020204030204" charset="0"/>
                <a:ea typeface="幼圆" panose="02010509060101010101" charset="-122"/>
                <a:cs typeface="Consolas" panose="020B0609020204030204" charset="0"/>
                <a:sym typeface="+mn-ea"/>
              </a:rPr>
              <a:t>ASCII</a:t>
            </a:r>
            <a:r>
              <a:rPr lang="zh-CN" altLang="en-US">
                <a:latin typeface="Consolas" panose="020B0609020204030204" charset="0"/>
                <a:ea typeface="幼圆" panose="02010509060101010101" charset="-122"/>
                <a:cs typeface="Consolas" panose="020B0609020204030204" charset="0"/>
                <a:sym typeface="+mn-ea"/>
              </a:rPr>
              <a:t>在</a:t>
            </a:r>
            <a:r>
              <a:rPr lang="en-US" altLang="zh-CN">
                <a:latin typeface="Consolas" panose="020B0609020204030204" charset="0"/>
                <a:ea typeface="幼圆" panose="02010509060101010101" charset="-122"/>
                <a:cs typeface="Consolas" panose="020B0609020204030204" charset="0"/>
                <a:sym typeface="+mn-ea"/>
              </a:rPr>
              <a:t>Unicode</a:t>
            </a:r>
            <a:r>
              <a:rPr lang="zh-CN" altLang="en-US">
                <a:latin typeface="Consolas" panose="020B0609020204030204" charset="0"/>
                <a:ea typeface="幼圆" panose="02010509060101010101" charset="-122"/>
                <a:cs typeface="Consolas" panose="020B0609020204030204" charset="0"/>
                <a:sym typeface="+mn-ea"/>
              </a:rPr>
              <a:t>中现称</a:t>
            </a:r>
            <a:r>
              <a:rPr lang="en-US" altLang="zh-CN">
                <a:latin typeface="Consolas" panose="020B0609020204030204" charset="0"/>
                <a:ea typeface="幼圆" panose="02010509060101010101" charset="-122"/>
                <a:cs typeface="Consolas" panose="020B0609020204030204" charset="0"/>
                <a:sym typeface="+mn-ea"/>
              </a:rPr>
              <a:t> </a:t>
            </a:r>
            <a:r>
              <a:rPr lang="zh-CN" altLang="en-US">
                <a:latin typeface="Consolas" panose="020B0609020204030204" charset="0"/>
                <a:ea typeface="幼圆" panose="02010509060101010101" charset="-122"/>
                <a:cs typeface="Consolas" panose="020B0609020204030204" charset="0"/>
                <a:sym typeface="+mn-ea"/>
              </a:rPr>
              <a:t>基本</a:t>
            </a:r>
            <a:r>
              <a:rPr lang="en-US" altLang="zh-CN">
                <a:latin typeface="Consolas" panose="020B0609020204030204" charset="0"/>
                <a:ea typeface="幼圆" panose="02010509060101010101" charset="-122"/>
                <a:cs typeface="Consolas" panose="020B0609020204030204" charset="0"/>
                <a:sym typeface="+mn-ea"/>
              </a:rPr>
              <a:t>Latin( Basic Latin ) </a:t>
            </a:r>
            <a:r>
              <a:rPr lang="zh-CN" altLang="en-US">
                <a:latin typeface="Consolas" panose="020B0609020204030204" charset="0"/>
                <a:ea typeface="幼圆" panose="02010509060101010101" charset="-122"/>
                <a:cs typeface="Consolas" panose="020B0609020204030204" charset="0"/>
                <a:sym typeface="+mn-ea"/>
              </a:rPr>
              <a:t>；</a:t>
            </a:r>
            <a:endParaRPr lang="zh-CN" altLang="en-US">
              <a:latin typeface="Consolas" panose="020B0609020204030204" charset="0"/>
              <a:ea typeface="幼圆" panose="02010509060101010101" charset="-122"/>
              <a:cs typeface="Consolas" panose="020B0609020204030204" charset="0"/>
              <a:sym typeface="+mn-ea"/>
            </a:endParaRPr>
          </a:p>
          <a:p>
            <a:pPr lvl="1">
              <a:lnSpc>
                <a:spcPct val="130000"/>
              </a:lnSpc>
            </a:pPr>
            <a:r>
              <a:rPr lang="zh-CN" altLang="en-US" sz="1800">
                <a:latin typeface="Consolas" panose="020B0609020204030204" charset="0"/>
                <a:ea typeface="幼圆" panose="02010509060101010101" charset="-122"/>
                <a:cs typeface="Consolas" panose="020B0609020204030204" charset="0"/>
                <a:sym typeface="+mn-ea"/>
              </a:rPr>
              <a:t>扩展</a:t>
            </a:r>
            <a:r>
              <a:rPr lang="en-US" altLang="zh-CN" sz="1800">
                <a:latin typeface="Consolas" panose="020B0609020204030204" charset="0"/>
                <a:ea typeface="幼圆" panose="02010509060101010101" charset="-122"/>
                <a:cs typeface="Consolas" panose="020B0609020204030204" charset="0"/>
                <a:sym typeface="+mn-ea"/>
              </a:rPr>
              <a:t>ASCII Extended ASCII (Latin-1),</a:t>
            </a:r>
            <a:endParaRPr lang="en-US" altLang="zh-CN" sz="1800">
              <a:latin typeface="Consolas" panose="020B0609020204030204" charset="0"/>
              <a:ea typeface="幼圆" panose="02010509060101010101" charset="-122"/>
              <a:cs typeface="Consolas" panose="020B0609020204030204" charset="0"/>
            </a:endParaRPr>
          </a:p>
          <a:p>
            <a:pPr>
              <a:lnSpc>
                <a:spcPct val="130000"/>
              </a:lnSpc>
            </a:pPr>
            <a:r>
              <a:rPr lang="zh-CN" altLang="en-US">
                <a:latin typeface="Consolas" panose="020B0609020204030204" charset="0"/>
                <a:ea typeface="幼圆" panose="02010509060101010101" charset="-122"/>
                <a:cs typeface="Consolas" panose="020B0609020204030204" charset="0"/>
              </a:rPr>
              <a:t>更多介绍看：</a:t>
            </a:r>
            <a:endParaRPr lang="zh-CN" altLang="en-US">
              <a:latin typeface="Consolas" panose="020B0609020204030204" charset="0"/>
              <a:ea typeface="幼圆" panose="02010509060101010101" charset="-122"/>
              <a:cs typeface="Consolas" panose="020B0609020204030204" charset="0"/>
            </a:endParaRPr>
          </a:p>
          <a:p>
            <a:pPr lvl="1">
              <a:lnSpc>
                <a:spcPct val="130000"/>
              </a:lnSpc>
            </a:pPr>
            <a:r>
              <a:rPr lang="zh-CN" altLang="en-US" sz="1800">
                <a:latin typeface="Consolas" panose="020B0609020204030204" charset="0"/>
                <a:ea typeface="幼圆" panose="02010509060101010101" charset="-122"/>
                <a:cs typeface="Consolas" panose="020B0609020204030204" charset="0"/>
              </a:rPr>
              <a:t>附录</a:t>
            </a:r>
            <a:endParaRPr lang="zh-CN" altLang="en-US" sz="1800">
              <a:latin typeface="Consolas" panose="020B0609020204030204" charset="0"/>
              <a:ea typeface="幼圆" panose="02010509060101010101" charset="-122"/>
              <a:cs typeface="Consolas" panose="020B0609020204030204" charset="0"/>
            </a:endParaRPr>
          </a:p>
          <a:p>
            <a:pPr lvl="1">
              <a:lnSpc>
                <a:spcPct val="130000"/>
              </a:lnSpc>
            </a:pPr>
            <a:r>
              <a:rPr lang="zh-CN" altLang="en-US" sz="1800">
                <a:latin typeface="Consolas" panose="020B0609020204030204" charset="0"/>
                <a:ea typeface="幼圆" panose="02010509060101010101" charset="-122"/>
                <a:cs typeface="Consolas" panose="020B0609020204030204" charset="0"/>
              </a:rPr>
              <a:t>https://blog.xinshijiededa.men/unicode/?continueFlag=8b470aa89ed5822ce6cfaf0555619e89</a:t>
            </a:r>
            <a:endParaRPr lang="zh-CN" altLang="en-US" sz="1800">
              <a:latin typeface="Consolas" panose="020B0609020204030204" charset="0"/>
              <a:ea typeface="幼圆" panose="02010509060101010101" charset="-122"/>
              <a:cs typeface="Consolas" panose="020B0609020204030204" charset="0"/>
            </a:endParaRPr>
          </a:p>
          <a:p>
            <a:pPr lvl="1">
              <a:lnSpc>
                <a:spcPct val="130000"/>
              </a:lnSpc>
            </a:pPr>
            <a:r>
              <a:rPr lang="en-US" altLang="zh-CN" sz="1800">
                <a:latin typeface="Consolas" panose="020B0609020204030204" charset="0"/>
                <a:ea typeface="幼圆" panose="02010509060101010101" charset="-122"/>
                <a:cs typeface="Consolas" panose="020B0609020204030204" charset="0"/>
              </a:rPr>
              <a:t>Unicode</a:t>
            </a:r>
            <a:r>
              <a:rPr lang="zh-CN" altLang="en-US" sz="1800">
                <a:latin typeface="Consolas" panose="020B0609020204030204" charset="0"/>
                <a:ea typeface="幼圆" panose="02010509060101010101" charset="-122"/>
                <a:cs typeface="Consolas" panose="020B0609020204030204" charset="0"/>
              </a:rPr>
              <a:t>官网：</a:t>
            </a:r>
            <a:r>
              <a:rPr lang="en-US" altLang="zh-CN" sz="1800">
                <a:latin typeface="Consolas" panose="020B0609020204030204" charset="0"/>
                <a:ea typeface="幼圆" panose="02010509060101010101" charset="-122"/>
                <a:cs typeface="Consolas" panose="020B0609020204030204" charset="0"/>
              </a:rPr>
              <a:t>https://home.unicode.org/ </a:t>
            </a:r>
            <a:endParaRPr lang="en-US" altLang="zh-CN" sz="1800">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198120" y="832485"/>
            <a:ext cx="6313805" cy="1834515"/>
          </a:xfrm>
          <a:prstGeom prst="rect">
            <a:avLst/>
          </a:prstGeom>
        </p:spPr>
      </p:pic>
      <p:sp>
        <p:nvSpPr>
          <p:cNvPr id="5" name="文本框 4"/>
          <p:cNvSpPr txBox="1"/>
          <p:nvPr/>
        </p:nvSpPr>
        <p:spPr>
          <a:xfrm>
            <a:off x="6740525" y="217170"/>
            <a:ext cx="4222115" cy="2168525"/>
          </a:xfrm>
          <a:prstGeom prst="rect">
            <a:avLst/>
          </a:prstGeom>
          <a:noFill/>
        </p:spPr>
        <p:txBody>
          <a:bodyPr wrap="square" rtlCol="0">
            <a:spAutoFit/>
          </a:bodyPr>
          <a:p>
            <a:pPr>
              <a:lnSpc>
                <a:spcPct val="150000"/>
              </a:lnSpc>
            </a:pPr>
            <a:r>
              <a:rPr lang="zh-CN" altLang="en-US">
                <a:latin typeface="Consolas" panose="020B0609020204030204" charset="0"/>
                <a:ea typeface="幼圆" panose="02010509060101010101" charset="-122"/>
                <a:cs typeface="Consolas" panose="020B0609020204030204" charset="0"/>
              </a:rPr>
              <a:t>最高的</a:t>
            </a:r>
            <a:r>
              <a:rPr lang="en-US" altLang="zh-CN">
                <a:latin typeface="Consolas" panose="020B0609020204030204" charset="0"/>
                <a:ea typeface="幼圆" panose="02010509060101010101" charset="-122"/>
                <a:cs typeface="Consolas" panose="020B0609020204030204" charset="0"/>
              </a:rPr>
              <a:t>16</a:t>
            </a:r>
            <a:r>
              <a:rPr lang="zh-CN" altLang="en-US">
                <a:latin typeface="Consolas" panose="020B0609020204030204" charset="0"/>
                <a:ea typeface="幼圆" panose="02010509060101010101" charset="-122"/>
                <a:cs typeface="Consolas" panose="020B0609020204030204" charset="0"/>
              </a:rPr>
              <a:t>位定义平面</a:t>
            </a:r>
            <a:endParaRPr lang="zh-CN" altLang="en-US">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基本多语言平面（</a:t>
            </a:r>
            <a:r>
              <a:rPr lang="en-US" altLang="zh-CN">
                <a:latin typeface="Consolas" panose="020B0609020204030204" charset="0"/>
                <a:ea typeface="幼圆" panose="02010509060101010101" charset="-122"/>
                <a:cs typeface="Consolas" panose="020B0609020204030204" charset="0"/>
                <a:sym typeface="+mn-ea"/>
              </a:rPr>
              <a:t>BMP</a:t>
            </a:r>
            <a:r>
              <a:rPr lang="zh-CN" altLang="en-US">
                <a:latin typeface="Consolas" panose="020B0609020204030204" charset="0"/>
                <a:ea typeface="幼圆" panose="02010509060101010101" charset="-122"/>
                <a:cs typeface="Consolas" panose="020B0609020204030204" charset="0"/>
              </a:rPr>
              <a:t>）：最高</a:t>
            </a:r>
            <a:r>
              <a:rPr lang="en-US" altLang="zh-CN">
                <a:latin typeface="Consolas" panose="020B0609020204030204" charset="0"/>
                <a:ea typeface="幼圆" panose="02010509060101010101" charset="-122"/>
                <a:cs typeface="Consolas" panose="020B0609020204030204" charset="0"/>
              </a:rPr>
              <a:t>16</a:t>
            </a:r>
            <a:r>
              <a:rPr lang="zh-CN" altLang="en-US">
                <a:latin typeface="Consolas" panose="020B0609020204030204" charset="0"/>
                <a:ea typeface="幼圆" panose="02010509060101010101" charset="-122"/>
                <a:cs typeface="Consolas" panose="020B0609020204030204" charset="0"/>
              </a:rPr>
              <a:t>位</a:t>
            </a:r>
            <a:r>
              <a:rPr lang="en-US" altLang="zh-CN">
                <a:latin typeface="Consolas" panose="020B0609020204030204" charset="0"/>
                <a:ea typeface="幼圆" panose="02010509060101010101" charset="-122"/>
                <a:cs typeface="Consolas" panose="020B0609020204030204" charset="0"/>
              </a:rPr>
              <a:t>=0</a:t>
            </a:r>
            <a:r>
              <a:rPr lang="zh-CN" altLang="en-US">
                <a:latin typeface="Consolas" panose="020B0609020204030204" charset="0"/>
                <a:ea typeface="幼圆" panose="02010509060101010101" charset="-122"/>
                <a:cs typeface="Consolas" panose="020B0609020204030204" charset="0"/>
              </a:rPr>
              <a:t>，平面（</a:t>
            </a:r>
            <a:r>
              <a:rPr lang="en-US" altLang="zh-CN">
                <a:latin typeface="Consolas" panose="020B0609020204030204" charset="0"/>
                <a:ea typeface="幼圆" panose="02010509060101010101" charset="-122"/>
                <a:cs typeface="Consolas" panose="020B0609020204030204" charset="0"/>
              </a:rPr>
              <a:t>0000</a:t>
            </a:r>
            <a:r>
              <a:rPr lang="zh-CN" altLang="en-US">
                <a:latin typeface="Consolas" panose="020B0609020204030204" charset="0"/>
                <a:ea typeface="幼圆" panose="02010509060101010101" charset="-122"/>
                <a:cs typeface="Consolas" panose="020B0609020204030204" charset="0"/>
              </a:rPr>
              <a:t>）</a:t>
            </a:r>
            <a:r>
              <a:rPr lang="en-US" altLang="zh-CN" baseline="-25000">
                <a:solidFill>
                  <a:schemeClr val="tx1"/>
                </a:solidFill>
                <a:uFillTx/>
                <a:latin typeface="Consolas" panose="020B0609020204030204" charset="0"/>
                <a:ea typeface="幼圆" panose="02010509060101010101" charset="-122"/>
                <a:cs typeface="Consolas" panose="020B0609020204030204" charset="0"/>
              </a:rPr>
              <a:t>16</a:t>
            </a:r>
            <a:endParaRPr lang="en-US" altLang="zh-CN">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编码为</a:t>
            </a:r>
            <a:r>
              <a:rPr lang="en-US" altLang="zh-CN">
                <a:latin typeface="Consolas" panose="020B0609020204030204" charset="0"/>
                <a:ea typeface="幼圆" panose="02010509060101010101" charset="-122"/>
                <a:cs typeface="Consolas" panose="020B0609020204030204" charset="0"/>
              </a:rPr>
              <a:t>U+XXXXXXXX</a:t>
            </a:r>
            <a:endParaRPr lang="en-US" altLang="zh-CN">
              <a:latin typeface="Consolas" panose="020B0609020204030204" charset="0"/>
              <a:ea typeface="幼圆" panose="02010509060101010101" charset="-122"/>
              <a:cs typeface="Consolas" panose="020B0609020204030204" charset="0"/>
            </a:endParaRPr>
          </a:p>
          <a:p>
            <a:pPr>
              <a:lnSpc>
                <a:spcPct val="150000"/>
              </a:lnSpc>
            </a:pPr>
            <a:r>
              <a:rPr lang="zh-CN" altLang="en-US">
                <a:latin typeface="Consolas" panose="020B0609020204030204" charset="0"/>
                <a:ea typeface="幼圆" panose="02010509060101010101" charset="-122"/>
                <a:cs typeface="Consolas" panose="020B0609020204030204" charset="0"/>
              </a:rPr>
              <a:t>平面（</a:t>
            </a:r>
            <a:r>
              <a:rPr lang="en-US" altLang="zh-CN">
                <a:latin typeface="Consolas" panose="020B0609020204030204" charset="0"/>
                <a:ea typeface="幼圆" panose="02010509060101010101" charset="-122"/>
                <a:cs typeface="Consolas" panose="020B0609020204030204" charset="0"/>
              </a:rPr>
              <a:t>0001</a:t>
            </a:r>
            <a:r>
              <a:rPr lang="zh-CN" altLang="en-US">
                <a:latin typeface="Consolas" panose="020B0609020204030204" charset="0"/>
                <a:ea typeface="幼圆" panose="02010509060101010101" charset="-122"/>
                <a:cs typeface="Consolas" panose="020B0609020204030204" charset="0"/>
              </a:rPr>
              <a:t>）</a:t>
            </a:r>
            <a:r>
              <a:rPr lang="en-US" altLang="zh-CN" baseline="-25000">
                <a:solidFill>
                  <a:schemeClr val="tx1"/>
                </a:solidFill>
                <a:uFillTx/>
                <a:latin typeface="Consolas" panose="020B0609020204030204" charset="0"/>
                <a:ea typeface="幼圆" panose="02010509060101010101" charset="-122"/>
                <a:cs typeface="Consolas" panose="020B0609020204030204" charset="0"/>
              </a:rPr>
              <a:t>16</a:t>
            </a:r>
            <a:r>
              <a:rPr lang="zh-CN" altLang="en-US">
                <a:latin typeface="Consolas" panose="020B0609020204030204" charset="0"/>
                <a:ea typeface="幼圆" panose="02010509060101010101" charset="-122"/>
                <a:cs typeface="Consolas" panose="020B0609020204030204" charset="0"/>
              </a:rPr>
              <a:t>是辅助多语言平面</a:t>
            </a:r>
            <a:endParaRPr lang="zh-CN" altLang="en-US">
              <a:latin typeface="Consolas" panose="020B0609020204030204" charset="0"/>
              <a:ea typeface="幼圆" panose="02010509060101010101" charset="-122"/>
              <a:cs typeface="Consolas" panose="020B0609020204030204" charset="0"/>
            </a:endParaRPr>
          </a:p>
        </p:txBody>
      </p:sp>
      <p:pic>
        <p:nvPicPr>
          <p:cNvPr id="6" name="图片 5"/>
          <p:cNvPicPr>
            <a:picLocks noChangeAspect="1"/>
          </p:cNvPicPr>
          <p:nvPr>
            <p:custDataLst>
              <p:tags r:id="rId3"/>
            </p:custDataLst>
          </p:nvPr>
        </p:nvPicPr>
        <p:blipFill>
          <a:blip r:embed="rId4"/>
          <a:stretch>
            <a:fillRect/>
          </a:stretch>
        </p:blipFill>
        <p:spPr>
          <a:xfrm>
            <a:off x="6556375" y="2667000"/>
            <a:ext cx="5483225" cy="3949065"/>
          </a:xfrm>
          <a:prstGeom prst="rect">
            <a:avLst/>
          </a:prstGeom>
        </p:spPr>
      </p:pic>
    </p:spTree>
    <p:custDataLst>
      <p:tags r:id="rId5"/>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如何存储音频</a:t>
            </a:r>
            <a:endParaRPr lang="zh-CN" altLang="en-US"/>
          </a:p>
        </p:txBody>
      </p:sp>
      <p:sp>
        <p:nvSpPr>
          <p:cNvPr id="5" name="副标题 4"/>
          <p:cNvSpPr/>
          <p:nvPr>
            <p:ph type="subTitle" idx="1"/>
          </p:nvPr>
        </p:nvSpPr>
        <p:spPr/>
        <p:txBody>
          <a:bodyPr/>
          <a:p>
            <a:r>
              <a:rPr lang="zh-CN" altLang="en-US" sz="1800"/>
              <a:t>STORING AUDIO</a:t>
            </a:r>
            <a:endParaRPr lang="zh-CN" altLang="en-US" sz="180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位置化系统</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rPr>
              <a:t>一个</a:t>
            </a:r>
            <a:r>
              <a:rPr lang="en-US" altLang="zh-CN" sz="1800">
                <a:latin typeface="Consolas" panose="020B0609020204030204" charset="0"/>
                <a:ea typeface="幼圆" panose="02010509060101010101" charset="-122"/>
              </a:rPr>
              <a:t>number</a:t>
            </a:r>
            <a:r>
              <a:rPr lang="zh-CN" altLang="en-US" sz="1800">
                <a:latin typeface="Consolas" panose="020B0609020204030204" charset="0"/>
                <a:ea typeface="幼圆" panose="02010509060101010101" charset="-122"/>
              </a:rPr>
              <a:t>由</a:t>
            </a:r>
            <a:r>
              <a:rPr lang="en-US" altLang="zh-CN" sz="1800">
                <a:latin typeface="Consolas" panose="020B0609020204030204" charset="0"/>
                <a:ea typeface="幼圆" panose="02010509060101010101" charset="-122"/>
              </a:rPr>
              <a:t> </a:t>
            </a:r>
            <a:r>
              <a:rPr lang="zh-CN" sz="1800">
                <a:latin typeface="Consolas" panose="020B0609020204030204" charset="0"/>
                <a:ea typeface="幼圆" panose="02010509060101010101" charset="-122"/>
              </a:rPr>
              <a:t>符号</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数字</a:t>
            </a:r>
            <a:r>
              <a:rPr sz="1800">
                <a:latin typeface="Consolas" panose="020B0609020204030204" charset="0"/>
                <a:ea typeface="幼圆" panose="02010509060101010101" charset="-122"/>
              </a:rPr>
              <a:t>symbols (digits)</a:t>
            </a:r>
            <a:r>
              <a:rPr lang="en-US" sz="1800">
                <a:latin typeface="Consolas" panose="020B0609020204030204" charset="0"/>
                <a:ea typeface="幼圆" panose="02010509060101010101" charset="-122"/>
              </a:rPr>
              <a:t> </a:t>
            </a:r>
            <a:r>
              <a:rPr lang="zh-CN" altLang="en-US" sz="1800">
                <a:latin typeface="Consolas" panose="020B0609020204030204" charset="0"/>
                <a:ea typeface="幼圆" panose="02010509060101010101" charset="-122"/>
              </a:rPr>
              <a:t>组成</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 the</a:t>
            </a:r>
            <a:r>
              <a:rPr lang="zh-CN" altLang="en-US" sz="1800">
                <a:solidFill>
                  <a:srgbClr val="FF0000"/>
                </a:solidFill>
                <a:latin typeface="Consolas" panose="020B0609020204030204" charset="0"/>
                <a:ea typeface="幼圆" panose="02010509060101010101" charset="-122"/>
              </a:rPr>
              <a:t> position</a:t>
            </a:r>
            <a:r>
              <a:rPr lang="zh-CN" altLang="en-US" sz="1800">
                <a:latin typeface="Consolas" panose="020B0609020204030204" charset="0"/>
                <a:ea typeface="幼圆" panose="02010509060101010101" charset="-122"/>
              </a:rPr>
              <a:t> a symbol occupies in the number determines the value it represents.</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数字所在的位置</a:t>
            </a:r>
            <a:r>
              <a:rPr lang="en-US" altLang="zh-CN" sz="1800">
                <a:latin typeface="Consolas" panose="020B0609020204030204" charset="0"/>
                <a:ea typeface="幼圆" panose="02010509060101010101" charset="-122"/>
              </a:rPr>
              <a:t>/</a:t>
            </a:r>
            <a:r>
              <a:rPr lang="zh-CN" altLang="en-US" sz="1800">
                <a:latin typeface="Consolas" panose="020B0609020204030204" charset="0"/>
                <a:ea typeface="幼圆" panose="02010509060101010101" charset="-122"/>
              </a:rPr>
              <a:t>数位对于它代表的值很关键</a:t>
            </a:r>
            <a:endParaRPr lang="zh-CN" altLang="en-US" sz="1800">
              <a:latin typeface="Consolas" panose="020B0609020204030204" charset="0"/>
              <a:ea typeface="幼圆" panose="02010509060101010101" charset="-122"/>
            </a:endParaRPr>
          </a:p>
          <a:p>
            <a:pPr lvl="1"/>
            <a:endParaRPr lang="zh-CN" altLang="en-US" sz="1800">
              <a:latin typeface="Consolas" panose="020B0609020204030204" charset="0"/>
              <a:ea typeface="幼圆" panose="02010509060101010101" charset="-122"/>
            </a:endParaRPr>
          </a:p>
          <a:p>
            <a:pPr lvl="0"/>
            <a:r>
              <a:rPr lang="en-US" altLang="zh-CN" sz="1800">
                <a:latin typeface="Consolas" panose="020B0609020204030204" charset="0"/>
                <a:ea typeface="幼圆" panose="02010509060101010101" charset="-122"/>
              </a:rPr>
              <a:t>S </a:t>
            </a:r>
            <a:r>
              <a:rPr lang="zh-CN" altLang="en-US" sz="1800">
                <a:latin typeface="Consolas" panose="020B0609020204030204" charset="0"/>
                <a:ea typeface="幼圆" panose="02010509060101010101" charset="-122"/>
              </a:rPr>
              <a:t>符号集</a:t>
            </a:r>
            <a:endParaRPr lang="zh-CN" altLang="en-US" sz="1800">
              <a:latin typeface="Consolas" panose="020B0609020204030204" charset="0"/>
              <a:ea typeface="幼圆" panose="02010509060101010101" charset="-122"/>
            </a:endParaRPr>
          </a:p>
          <a:p>
            <a:pPr lvl="0"/>
            <a:r>
              <a:rPr lang="en-US" altLang="zh-CN" sz="1800">
                <a:latin typeface="Consolas" panose="020B0609020204030204" charset="0"/>
                <a:ea typeface="幼圆" panose="02010509060101010101" charset="-122"/>
              </a:rPr>
              <a:t>b </a:t>
            </a:r>
            <a:r>
              <a:rPr lang="zh-CN" altLang="en-US" sz="1800">
                <a:latin typeface="Consolas" panose="020B0609020204030204" charset="0"/>
                <a:ea typeface="幼圆" panose="02010509060101010101" charset="-122"/>
              </a:rPr>
              <a:t>底（</a:t>
            </a:r>
            <a:r>
              <a:rPr lang="en-US" altLang="zh-CN" sz="1800">
                <a:latin typeface="Consolas" panose="020B0609020204030204" charset="0"/>
                <a:ea typeface="幼圆" panose="02010509060101010101" charset="-122"/>
              </a:rPr>
              <a:t>base/radix</a:t>
            </a:r>
            <a:r>
              <a:rPr lang="zh-CN" altLang="en-US" sz="1800">
                <a:latin typeface="Consolas" panose="020B0609020204030204" charset="0"/>
                <a:ea typeface="幼圆" panose="02010509060101010101" charset="-122"/>
              </a:rPr>
              <a:t>）</a:t>
            </a:r>
            <a:endParaRPr lang="zh-CN" altLang="en-US" sz="1800">
              <a:latin typeface="Consolas" panose="020B0609020204030204" charset="0"/>
              <a:ea typeface="幼圆" panose="02010509060101010101" charset="-122"/>
            </a:endParaRPr>
          </a:p>
          <a:p>
            <a:pPr lvl="0"/>
            <a:r>
              <a:rPr lang="en-US" altLang="zh-CN" sz="1800">
                <a:latin typeface="Consolas" panose="020B0609020204030204" charset="0"/>
                <a:ea typeface="幼圆" panose="02010509060101010101" charset="-122"/>
              </a:rPr>
              <a:t>k b</a:t>
            </a:r>
            <a:r>
              <a:rPr lang="zh-CN" altLang="en-US" sz="1800">
                <a:latin typeface="Consolas" panose="020B0609020204030204" charset="0"/>
                <a:ea typeface="幼圆" panose="02010509060101010101" charset="-122"/>
              </a:rPr>
              <a:t>的幂，代表整数部分第几位</a:t>
            </a:r>
            <a:endParaRPr lang="zh-CN" altLang="en-US" sz="1800">
              <a:latin typeface="Consolas" panose="020B0609020204030204" charset="0"/>
              <a:ea typeface="幼圆" panose="02010509060101010101" charset="-122"/>
            </a:endParaRPr>
          </a:p>
          <a:p>
            <a:pPr lvl="0"/>
            <a:r>
              <a:rPr lang="en-US" altLang="zh-CN" sz="1800">
                <a:latin typeface="Consolas" panose="020B0609020204030204" charset="0"/>
                <a:ea typeface="幼圆" panose="02010509060101010101" charset="-122"/>
              </a:rPr>
              <a:t>L </a:t>
            </a:r>
            <a:r>
              <a:rPr lang="zh-CN" altLang="en-US" sz="1800">
                <a:latin typeface="Consolas" panose="020B0609020204030204" charset="0"/>
                <a:ea typeface="幼圆" panose="02010509060101010101" charset="-122"/>
              </a:rPr>
              <a:t>小数部分第几位</a:t>
            </a:r>
            <a:endParaRPr lang="zh-CN" altLang="en-US" sz="1800">
              <a:latin typeface="Consolas" panose="020B0609020204030204" charset="0"/>
              <a:ea typeface="幼圆" panose="02010509060101010101" charset="-122"/>
            </a:endParaRPr>
          </a:p>
        </p:txBody>
      </p:sp>
      <p:pic>
        <p:nvPicPr>
          <p:cNvPr id="4" name="图片 3"/>
          <p:cNvPicPr>
            <a:picLocks noChangeAspect="1"/>
          </p:cNvPicPr>
          <p:nvPr>
            <p:custDataLst>
              <p:tags r:id="rId1"/>
            </p:custDataLst>
          </p:nvPr>
        </p:nvPicPr>
        <p:blipFill>
          <a:blip r:embed="rId2"/>
          <a:stretch>
            <a:fillRect/>
          </a:stretch>
        </p:blipFill>
        <p:spPr>
          <a:xfrm>
            <a:off x="4971415" y="3510280"/>
            <a:ext cx="6852285" cy="2009140"/>
          </a:xfrm>
          <a:prstGeom prst="rect">
            <a:avLst/>
          </a:prstGeom>
        </p:spPr>
      </p:pic>
    </p:spTree>
    <p:custDataLst>
      <p:tags r:id="rId3"/>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96590" y="59125"/>
            <a:ext cx="10969200" cy="705600"/>
          </a:xfrm>
        </p:spPr>
        <p:txBody>
          <a:bodyPr>
            <a:normAutofit/>
          </a:bodyPr>
          <a:p>
            <a:r>
              <a:rPr lang="zh-CN" altLang="en-US"/>
              <a:t>音频存储</a:t>
            </a:r>
            <a:endParaRPr lang="zh-CN" altLang="en-US"/>
          </a:p>
        </p:txBody>
      </p:sp>
      <p:sp>
        <p:nvSpPr>
          <p:cNvPr id="3" name="内容占位符 2"/>
          <p:cNvSpPr/>
          <p:nvPr>
            <p:ph idx="1"/>
          </p:nvPr>
        </p:nvSpPr>
        <p:spPr>
          <a:xfrm>
            <a:off x="171450" y="912495"/>
            <a:ext cx="11746230" cy="5872480"/>
          </a:xfrm>
        </p:spPr>
        <p:txBody>
          <a:bodyPr>
            <a:noAutofit/>
          </a:bodyPr>
          <a:p>
            <a:r>
              <a:rPr lang="zh-CN" altLang="en-US">
                <a:latin typeface="Consolas" panose="020B0609020204030204" charset="0"/>
                <a:ea typeface="幼圆" panose="02010509060101010101" charset="-122"/>
                <a:cs typeface="Consolas" panose="020B0609020204030204" charset="0"/>
              </a:rPr>
              <a:t>音频是对时间变化的实体，我们在每一时刻度量声音的密度（信号量）</a:t>
            </a:r>
            <a:endParaRPr lang="zh-CN" altLang="en-US">
              <a:latin typeface="Consolas" panose="020B0609020204030204" charset="0"/>
              <a:ea typeface="幼圆" panose="02010509060101010101" charset="-122"/>
              <a:cs typeface="Consolas" panose="020B0609020204030204" charset="0"/>
            </a:endParaRPr>
          </a:p>
          <a:p>
            <a:pPr lvl="1"/>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存储声音，就是存储一个音频信号的密度</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Audio is an example of analog data.音频是一个模拟数据的例子。</a:t>
            </a:r>
            <a:endParaRPr lang="zh-CN" altLang="en-US" sz="1800">
              <a:latin typeface="Consolas" panose="020B0609020204030204" charset="0"/>
              <a:ea typeface="幼圆" panose="02010509060101010101" charset="-122"/>
              <a:cs typeface="Consolas" panose="020B0609020204030204" charset="0"/>
            </a:endParaRPr>
          </a:p>
          <a:p>
            <a:pPr lvl="0"/>
            <a:r>
              <a:rPr lang="zh-CN" altLang="en-US">
                <a:latin typeface="Consolas" panose="020B0609020204030204" charset="0"/>
                <a:ea typeface="幼圆" panose="02010509060101010101" charset="-122"/>
                <a:cs typeface="Consolas" panose="020B0609020204030204" charset="0"/>
              </a:rPr>
              <a:t>采样 Sampling</a:t>
            </a:r>
            <a:endParaRPr lang="zh-CN" altLang="en-US">
              <a:latin typeface="Consolas" panose="020B0609020204030204" charset="0"/>
              <a:ea typeface="幼圆" panose="02010509060101010101" charset="-122"/>
              <a:cs typeface="Consolas" panose="020B0609020204030204" charset="0"/>
            </a:endParaRPr>
          </a:p>
          <a:p>
            <a:pPr marL="457200" lvl="2"/>
            <a:r>
              <a:rPr lang="zh-CN" altLang="en-US" sz="1800">
                <a:latin typeface="Consolas" panose="020B0609020204030204" charset="0"/>
                <a:ea typeface="幼圆" panose="02010509060101010101" charset="-122"/>
                <a:cs typeface="Consolas" panose="020B0609020204030204" charset="0"/>
                <a:sym typeface="+mn-ea"/>
              </a:rPr>
              <a:t>一个音频信号在一秒内有无数个值，但内存单元有限，所以在模拟信号上选择有限的点，即样本，来代表这个信号。</a:t>
            </a:r>
            <a:endParaRPr lang="zh-CN" altLang="en-US" sz="1800">
              <a:latin typeface="Consolas" panose="020B0609020204030204" charset="0"/>
              <a:ea typeface="幼圆" panose="02010509060101010101" charset="-122"/>
              <a:cs typeface="Consolas" panose="020B0609020204030204" charset="0"/>
              <a:sym typeface="+mn-ea"/>
            </a:endParaRPr>
          </a:p>
          <a:p>
            <a:pPr marL="457200" lvl="2"/>
            <a:r>
              <a:rPr lang="zh-CN" altLang="en-US" sz="1800">
                <a:latin typeface="Consolas" panose="020B0609020204030204" charset="0"/>
                <a:ea typeface="幼圆" panose="02010509060101010101" charset="-122"/>
                <a:cs typeface="Consolas" panose="020B0609020204030204" charset="0"/>
              </a:rPr>
              <a:t>采样率</a:t>
            </a:r>
            <a:r>
              <a:rPr lang="en-US" altLang="zh-CN" sz="1800">
                <a:latin typeface="Consolas" panose="020B0609020204030204" charset="0"/>
                <a:ea typeface="幼圆" panose="02010509060101010101" charset="-122"/>
                <a:cs typeface="Consolas" panose="020B0609020204030204" charset="0"/>
              </a:rPr>
              <a:t>S</a:t>
            </a:r>
            <a:r>
              <a:rPr lang="zh-CN" altLang="en-US" sz="1800">
                <a:latin typeface="Consolas" panose="020B0609020204030204" charset="0"/>
                <a:ea typeface="幼圆" panose="02010509060101010101" charset="-122"/>
                <a:cs typeface="Consolas" panose="020B0609020204030204" charset="0"/>
              </a:rPr>
              <a:t>（Sampling rate）：每秒采取的样本数量。目前的音频编码主流标准是</a:t>
            </a:r>
            <a:r>
              <a:rPr lang="en-US" altLang="zh-CN" sz="1800">
                <a:latin typeface="Consolas" panose="020B0609020204030204" charset="0"/>
                <a:ea typeface="幼圆" panose="02010509060101010101" charset="-122"/>
                <a:cs typeface="Consolas" panose="020B0609020204030204" charset="0"/>
              </a:rPr>
              <a:t>MP3(MPEG Layer3),</a:t>
            </a:r>
            <a:r>
              <a:rPr lang="zh-CN" altLang="en-US" sz="1800">
                <a:latin typeface="Consolas" panose="020B0609020204030204" charset="0"/>
                <a:ea typeface="幼圆" panose="02010509060101010101" charset="-122"/>
                <a:cs typeface="Consolas" panose="020B0609020204030204" charset="0"/>
              </a:rPr>
              <a:t>可以达到每秒采样</a:t>
            </a:r>
            <a:r>
              <a:rPr lang="en-US" altLang="zh-CN" sz="1800">
                <a:latin typeface="Consolas" panose="020B0609020204030204" charset="0"/>
                <a:ea typeface="幼圆" panose="02010509060101010101" charset="-122"/>
                <a:cs typeface="Consolas" panose="020B0609020204030204" charset="0"/>
              </a:rPr>
              <a:t>44100</a:t>
            </a:r>
            <a:r>
              <a:rPr lang="zh-CN" altLang="en-US" sz="1800">
                <a:latin typeface="Consolas" panose="020B0609020204030204" charset="0"/>
                <a:ea typeface="幼圆" panose="02010509060101010101" charset="-122"/>
                <a:cs typeface="Consolas" panose="020B0609020204030204" charset="0"/>
              </a:rPr>
              <a:t>个样本。</a:t>
            </a:r>
            <a:endParaRPr lang="zh-CN" altLang="en-US" sz="1800">
              <a:latin typeface="Consolas" panose="020B0609020204030204" charset="0"/>
              <a:ea typeface="幼圆" panose="02010509060101010101" charset="-122"/>
              <a:cs typeface="Consolas" panose="020B0609020204030204" charset="0"/>
            </a:endParaRPr>
          </a:p>
          <a:p>
            <a:pPr marL="0" lvl="0"/>
            <a:r>
              <a:rPr lang="zh-CN" altLang="en-US">
                <a:latin typeface="Consolas" panose="020B0609020204030204" charset="0"/>
                <a:ea typeface="幼圆" panose="02010509060101010101" charset="-122"/>
                <a:cs typeface="Consolas" panose="020B0609020204030204" charset="0"/>
              </a:rPr>
              <a:t>量化（Quantization）：将样本截取为最接近的整数值的过程。比如样本实际值是</a:t>
            </a:r>
            <a:r>
              <a:rPr lang="en-US" altLang="zh-CN">
                <a:latin typeface="Consolas" panose="020B0609020204030204" charset="0"/>
                <a:ea typeface="幼圆" panose="02010509060101010101" charset="-122"/>
                <a:cs typeface="Consolas" panose="020B0609020204030204" charset="0"/>
              </a:rPr>
              <a:t>17.2</a:t>
            </a:r>
            <a:r>
              <a:rPr lang="zh-CN" altLang="en-US">
                <a:latin typeface="Consolas" panose="020B0609020204030204" charset="0"/>
                <a:ea typeface="幼圆" panose="02010509060101010101" charset="-122"/>
                <a:cs typeface="Consolas" panose="020B0609020204030204" charset="0"/>
              </a:rPr>
              <a:t>，则截取为</a:t>
            </a:r>
            <a:r>
              <a:rPr lang="en-US" altLang="zh-CN">
                <a:latin typeface="Consolas" panose="020B0609020204030204" charset="0"/>
                <a:ea typeface="幼圆" panose="02010509060101010101" charset="-122"/>
                <a:cs typeface="Consolas" panose="020B0609020204030204" charset="0"/>
              </a:rPr>
              <a:t>17</a:t>
            </a:r>
            <a:r>
              <a:rPr lang="zh-CN" altLang="en-US">
                <a:latin typeface="Consolas" panose="020B0609020204030204" charset="0"/>
                <a:ea typeface="幼圆" panose="02010509060101010101" charset="-122"/>
                <a:cs typeface="Consolas" panose="020B0609020204030204" charset="0"/>
              </a:rPr>
              <a:t>；</a:t>
            </a:r>
            <a:r>
              <a:rPr lang="en-US" altLang="zh-CN">
                <a:latin typeface="Consolas" panose="020B0609020204030204" charset="0"/>
                <a:ea typeface="幼圆" panose="02010509060101010101" charset="-122"/>
                <a:cs typeface="Consolas" panose="020B0609020204030204" charset="0"/>
              </a:rPr>
              <a:t>17.9</a:t>
            </a:r>
            <a:r>
              <a:rPr lang="zh-CN" altLang="en-US">
                <a:latin typeface="Consolas" panose="020B0609020204030204" charset="0"/>
                <a:ea typeface="幼圆" panose="02010509060101010101" charset="-122"/>
                <a:cs typeface="Consolas" panose="020B0609020204030204" charset="0"/>
              </a:rPr>
              <a:t>，</a:t>
            </a:r>
            <a:r>
              <a:rPr lang="en-US" altLang="zh-CN">
                <a:latin typeface="Consolas" panose="020B0609020204030204" charset="0"/>
                <a:ea typeface="幼圆" panose="02010509060101010101" charset="-122"/>
                <a:cs typeface="Consolas" panose="020B0609020204030204" charset="0"/>
              </a:rPr>
              <a:t>18</a:t>
            </a:r>
            <a:r>
              <a:rPr lang="zh-CN" altLang="en-US">
                <a:latin typeface="Consolas" panose="020B0609020204030204" charset="0"/>
                <a:ea typeface="幼圆" panose="02010509060101010101" charset="-122"/>
                <a:cs typeface="Consolas" panose="020B0609020204030204" charset="0"/>
              </a:rPr>
              <a:t>。</a:t>
            </a:r>
            <a:endParaRPr lang="zh-CN" altLang="en-US">
              <a:latin typeface="Consolas" panose="020B0609020204030204" charset="0"/>
              <a:ea typeface="幼圆" panose="02010509060101010101" charset="-122"/>
              <a:cs typeface="Consolas" panose="020B0609020204030204" charset="0"/>
            </a:endParaRPr>
          </a:p>
          <a:p>
            <a:pPr marL="0" lvl="0"/>
            <a:r>
              <a:rPr lang="zh-CN" altLang="en-US">
                <a:latin typeface="Consolas" panose="020B0609020204030204" charset="0"/>
                <a:ea typeface="幼圆" panose="02010509060101010101" charset="-122"/>
                <a:cs typeface="Consolas" panose="020B0609020204030204" charset="0"/>
              </a:rPr>
              <a:t>编码（Encoding）：将样本值编码为位模式。</a:t>
            </a:r>
            <a:endParaRPr lang="zh-CN" altLang="en-US">
              <a:latin typeface="Consolas" panose="020B0609020204030204" charset="0"/>
              <a:ea typeface="幼圆" panose="02010509060101010101" charset="-122"/>
              <a:cs typeface="Consolas" panose="020B0609020204030204" charset="0"/>
            </a:endParaRPr>
          </a:p>
          <a:p>
            <a:pPr marL="457200" lvl="2"/>
            <a:r>
              <a:rPr lang="zh-CN" altLang="en-US" sz="1800">
                <a:latin typeface="Consolas" panose="020B0609020204030204" charset="0"/>
                <a:ea typeface="幼圆" panose="02010509060101010101" charset="-122"/>
                <a:cs typeface="Consolas" panose="020B0609020204030204" charset="0"/>
              </a:rPr>
              <a:t>每样本位（Bit per sample）：分配多少位给每个样本。位深度</a:t>
            </a:r>
            <a:r>
              <a:rPr lang="en-US" altLang="zh-CN" sz="1800">
                <a:latin typeface="Consolas" panose="020B0609020204030204" charset="0"/>
                <a:ea typeface="幼圆" panose="02010509060101010101" charset="-122"/>
                <a:cs typeface="Consolas" panose="020B0609020204030204" charset="0"/>
              </a:rPr>
              <a:t>B</a:t>
            </a:r>
            <a:r>
              <a:rPr lang="zh-CN" altLang="en-US"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sym typeface="+mn-ea"/>
              </a:rPr>
              <a:t>bit depth）：</a:t>
            </a:r>
            <a:r>
              <a:rPr lang="en-US" altLang="zh-CN" sz="1800">
                <a:latin typeface="Consolas" panose="020B0609020204030204" charset="0"/>
                <a:ea typeface="幼圆" panose="02010509060101010101" charset="-122"/>
                <a:cs typeface="Consolas" panose="020B0609020204030204" charset="0"/>
              </a:rPr>
              <a:t>8bit/16/24/32</a:t>
            </a:r>
            <a:endParaRPr lang="zh-CN" altLang="en-US" sz="1800">
              <a:latin typeface="Consolas" panose="020B0609020204030204" charset="0"/>
              <a:ea typeface="幼圆" panose="02010509060101010101" charset="-122"/>
              <a:cs typeface="Consolas" panose="020B0609020204030204" charset="0"/>
            </a:endParaRPr>
          </a:p>
          <a:p>
            <a:pPr marL="457200" lvl="2"/>
            <a:r>
              <a:rPr lang="zh-CN" altLang="en-US" sz="1800">
                <a:latin typeface="Consolas" panose="020B0609020204030204" charset="0"/>
                <a:ea typeface="幼圆" panose="02010509060101010101" charset="-122"/>
                <a:cs typeface="Consolas" panose="020B0609020204030204" charset="0"/>
              </a:rPr>
              <a:t>位率</a:t>
            </a:r>
            <a:r>
              <a:rPr lang="en-US" altLang="zh-CN" sz="1800">
                <a:latin typeface="Consolas" panose="020B0609020204030204" charset="0"/>
                <a:ea typeface="幼圆" panose="02010509060101010101" charset="-122"/>
                <a:cs typeface="Consolas" panose="020B0609020204030204" charset="0"/>
              </a:rPr>
              <a:t>R</a:t>
            </a:r>
            <a:r>
              <a:rPr lang="zh-CN" altLang="en-US" sz="1800">
                <a:latin typeface="Consolas" panose="020B0609020204030204" charset="0"/>
                <a:ea typeface="幼圆" panose="02010509060101010101" charset="-122"/>
                <a:cs typeface="Consolas" panose="020B0609020204030204" charset="0"/>
              </a:rPr>
              <a:t>（Bit rate）：</a:t>
            </a:r>
            <a:r>
              <a:rPr lang="en-US" altLang="zh-CN" sz="1800">
                <a:latin typeface="Consolas" panose="020B0609020204030204" charset="0"/>
                <a:ea typeface="幼圆" panose="02010509060101010101" charset="-122"/>
                <a:cs typeface="Consolas" panose="020B0609020204030204" charset="0"/>
              </a:rPr>
              <a:t>R</a:t>
            </a:r>
            <a:r>
              <a:rPr lang="zh-CN" altLang="en-US" sz="1800">
                <a:latin typeface="Consolas" panose="020B0609020204030204" charset="0"/>
                <a:ea typeface="幼圆" panose="02010509060101010101" charset="-122"/>
                <a:cs typeface="Consolas" panose="020B0609020204030204" charset="0"/>
              </a:rPr>
              <a:t>（一秒音频存储的位）</a:t>
            </a:r>
            <a:r>
              <a:rPr lang="en-US" altLang="zh-CN" sz="1800">
                <a:latin typeface="Consolas" panose="020B0609020204030204" charset="0"/>
                <a:ea typeface="幼圆" panose="02010509060101010101" charset="-122"/>
                <a:cs typeface="Consolas" panose="020B0609020204030204" charset="0"/>
              </a:rPr>
              <a:t>=S</a:t>
            </a:r>
            <a:r>
              <a:rPr lang="zh-CN" altLang="en-US" sz="1800">
                <a:latin typeface="Consolas" panose="020B0609020204030204" charset="0"/>
                <a:ea typeface="幼圆" panose="02010509060101010101" charset="-122"/>
                <a:cs typeface="Consolas" panose="020B0609020204030204" charset="0"/>
              </a:rPr>
              <a:t>（一秒的样本数）×</a:t>
            </a:r>
            <a:r>
              <a:rPr lang="en-US" altLang="zh-CN" sz="1800">
                <a:latin typeface="Consolas" panose="020B0609020204030204" charset="0"/>
                <a:ea typeface="幼圆" panose="02010509060101010101" charset="-122"/>
                <a:cs typeface="Consolas" panose="020B0609020204030204" charset="0"/>
              </a:rPr>
              <a:t>B</a:t>
            </a:r>
            <a:r>
              <a:rPr lang="zh-CN" altLang="en-US" sz="1800">
                <a:latin typeface="Consolas" panose="020B0609020204030204" charset="0"/>
                <a:ea typeface="幼圆" panose="02010509060101010101" charset="-122"/>
                <a:cs typeface="Consolas" panose="020B0609020204030204" charset="0"/>
              </a:rPr>
              <a:t>（每个样本占的位）</a:t>
            </a:r>
            <a:endParaRPr lang="zh-CN" altLang="en-US" sz="1800">
              <a:latin typeface="Consolas" panose="020B0609020204030204" charset="0"/>
              <a:ea typeface="幼圆" panose="02010509060101010101" charset="-122"/>
              <a:cs typeface="Consolas" panose="020B0609020204030204" charset="0"/>
            </a:endParaRPr>
          </a:p>
          <a:p>
            <a:pPr marL="457200" lvl="2"/>
            <a:r>
              <a:rPr lang="en-US" altLang="zh-CN" sz="1800">
                <a:latin typeface="Consolas" panose="020B0609020204030204" charset="0"/>
                <a:ea typeface="幼圆" panose="02010509060101010101" charset="-122"/>
                <a:cs typeface="Consolas" panose="020B0609020204030204" charset="0"/>
              </a:rPr>
              <a:t>MP3</a:t>
            </a:r>
            <a:r>
              <a:rPr lang="zh-CN" altLang="en-US" sz="1800">
                <a:latin typeface="Consolas" panose="020B0609020204030204" charset="0"/>
                <a:ea typeface="幼圆" panose="02010509060101010101" charset="-122"/>
                <a:cs typeface="Consolas" panose="020B0609020204030204" charset="0"/>
              </a:rPr>
              <a:t>格式</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是有损压缩</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a:t>
            </a:r>
            <a:r>
              <a:rPr lang="en-US" altLang="zh-CN" sz="1800">
                <a:latin typeface="Consolas" panose="020B0609020204030204" charset="0"/>
                <a:ea typeface="幼圆" panose="02010509060101010101" charset="-122"/>
                <a:cs typeface="Consolas" panose="020B0609020204030204" charset="0"/>
              </a:rPr>
              <a:t>705600b/s≈689kb/s=44100</a:t>
            </a:r>
            <a:r>
              <a:rPr lang="zh-CN" altLang="en-US" sz="1800">
                <a:latin typeface="Consolas" panose="020B0609020204030204" charset="0"/>
                <a:ea typeface="幼圆" panose="02010509060101010101" charset="-122"/>
                <a:cs typeface="Consolas" panose="020B0609020204030204" charset="0"/>
              </a:rPr>
              <a:t>样本</a:t>
            </a:r>
            <a:r>
              <a:rPr lang="en-US" altLang="zh-CN" sz="1800">
                <a:latin typeface="Consolas" panose="020B0609020204030204" charset="0"/>
                <a:ea typeface="幼圆" panose="02010509060101010101" charset="-122"/>
                <a:cs typeface="Consolas" panose="020B0609020204030204" charset="0"/>
              </a:rPr>
              <a:t>/s</a:t>
            </a:r>
            <a:r>
              <a:rPr lang="zh-CN" altLang="en-US" sz="1800">
                <a:latin typeface="Consolas" panose="020B0609020204030204" charset="0"/>
                <a:ea typeface="幼圆" panose="02010509060101010101" charset="-122"/>
                <a:cs typeface="Consolas" panose="020B0609020204030204" charset="0"/>
              </a:rPr>
              <a:t>×</a:t>
            </a:r>
            <a:r>
              <a:rPr lang="en-US" altLang="zh-CN" sz="1800">
                <a:latin typeface="Consolas" panose="020B0609020204030204" charset="0"/>
                <a:ea typeface="幼圆" panose="02010509060101010101" charset="-122"/>
                <a:cs typeface="Consolas" panose="020B0609020204030204" charset="0"/>
              </a:rPr>
              <a:t>16b.</a:t>
            </a:r>
            <a:endParaRPr lang="zh-CN" altLang="en-US" sz="1800">
              <a:latin typeface="Consolas" panose="020B0609020204030204" charset="0"/>
              <a:ea typeface="幼圆" panose="02010509060101010101" charset="-122"/>
              <a:cs typeface="Consolas" panose="020B0609020204030204" charset="0"/>
            </a:endParaRPr>
          </a:p>
          <a:p>
            <a:pPr marL="914400" lvl="3"/>
            <a:endParaRPr lang="zh-CN" altLang="en-US" sz="1800">
              <a:latin typeface="Consolas" panose="020B0609020204030204" charset="0"/>
              <a:ea typeface="幼圆" panose="02010509060101010101" charset="-122"/>
              <a:cs typeface="Consolas" panose="020B0609020204030204" charset="0"/>
            </a:endParaRPr>
          </a:p>
          <a:p>
            <a:pPr marL="914400" lvl="3"/>
            <a:endParaRPr lang="zh-CN" altLang="en-US" sz="1800">
              <a:latin typeface="Consolas" panose="020B0609020204030204" charset="0"/>
              <a:ea typeface="幼圆" panose="02010509060101010101" charset="-122"/>
              <a:cs typeface="Consolas" panose="020B0609020204030204" charset="0"/>
            </a:endParaRPr>
          </a:p>
          <a:p>
            <a:pPr lvl="1"/>
            <a:endParaRPr lang="zh-CN" altLang="en-US" sz="1800">
              <a:latin typeface="Consolas" panose="020B0609020204030204" charset="0"/>
              <a:ea typeface="幼圆" panose="02010509060101010101" charset="-122"/>
              <a:cs typeface="Consolas" panose="020B0609020204030204" charset="0"/>
            </a:endParaRPr>
          </a:p>
        </p:txBody>
      </p:sp>
      <p:sp>
        <p:nvSpPr>
          <p:cNvPr id="4" name="文本框 3"/>
          <p:cNvSpPr txBox="1"/>
          <p:nvPr/>
        </p:nvSpPr>
        <p:spPr>
          <a:xfrm>
            <a:off x="2160905" y="284480"/>
            <a:ext cx="9044940" cy="645160"/>
          </a:xfrm>
          <a:prstGeom prst="rect">
            <a:avLst/>
          </a:prstGeom>
          <a:noFill/>
        </p:spPr>
        <p:txBody>
          <a:bodyPr wrap="square" rtlCol="0">
            <a:spAutoFit/>
          </a:bodyPr>
          <a:p>
            <a:r>
              <a:rPr lang="zh-CN" altLang="en-US">
                <a:latin typeface="Consolas" panose="020B0609020204030204" charset="0"/>
                <a:ea typeface="幼圆" panose="02010509060101010101" charset="-122"/>
                <a:cs typeface="幼圆" panose="02010509060101010101" charset="-122"/>
              </a:rPr>
              <a:t>音频</a:t>
            </a:r>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若干信号组成</a:t>
            </a:r>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信号由无数数据组成</a:t>
            </a:r>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对信号进行数据采样</a:t>
            </a:r>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对数据进行量化处理</a:t>
            </a:r>
            <a:r>
              <a:rPr lang="en-US" altLang="zh-CN">
                <a:latin typeface="Consolas" panose="020B0609020204030204" charset="0"/>
                <a:ea typeface="幼圆" panose="02010509060101010101" charset="-122"/>
                <a:cs typeface="幼圆" panose="02010509060101010101" charset="-122"/>
              </a:rPr>
              <a:t>-</a:t>
            </a:r>
            <a:r>
              <a:rPr lang="zh-CN" altLang="en-US">
                <a:latin typeface="Consolas" panose="020B0609020204030204" charset="0"/>
                <a:ea typeface="幼圆" panose="02010509060101010101" charset="-122"/>
                <a:cs typeface="幼圆" panose="02010509060101010101" charset="-122"/>
              </a:rPr>
              <a:t>编码存储</a:t>
            </a:r>
            <a:endParaRPr lang="zh-CN" altLang="en-US">
              <a:latin typeface="Consolas" panose="020B0609020204030204" charset="0"/>
              <a:ea typeface="幼圆" panose="02010509060101010101" charset="-122"/>
              <a:cs typeface="幼圆" panose="02010509060101010101" charset="-122"/>
            </a:endParaRP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如何存储图像</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71850" y="283915"/>
            <a:ext cx="10969200" cy="705600"/>
          </a:xfrm>
        </p:spPr>
        <p:txBody>
          <a:bodyPr>
            <a:normAutofit fontScale="90000"/>
          </a:bodyPr>
          <a:p>
            <a:r>
              <a:rPr lang="zh-CN" altLang="en-US"/>
              <a:t>存储图像</a:t>
            </a:r>
            <a:r>
              <a:rPr lang="en-US" altLang="zh-CN"/>
              <a:t>1——</a:t>
            </a:r>
            <a:r>
              <a:rPr lang="zh-CN" altLang="en-US"/>
              <a:t>光栅图</a:t>
            </a:r>
            <a:r>
              <a:rPr lang="en-US" altLang="zh-CN"/>
              <a:t>/</a:t>
            </a:r>
            <a:r>
              <a:rPr lang="zh-CN" altLang="en-US"/>
              <a:t>位图</a:t>
            </a:r>
            <a:r>
              <a:rPr lang="zh-CN" altLang="en-US">
                <a:cs typeface="Consolas" panose="020B0609020204030204" charset="0"/>
                <a:sym typeface="+mn-ea"/>
              </a:rPr>
              <a:t>Raster graphics (or bitmap graphics)</a:t>
            </a:r>
            <a:endParaRPr lang="zh-CN" altLang="en-US"/>
          </a:p>
        </p:txBody>
      </p:sp>
      <p:sp>
        <p:nvSpPr>
          <p:cNvPr id="3" name="内容占位符 2"/>
          <p:cNvSpPr/>
          <p:nvPr>
            <p:ph idx="1"/>
          </p:nvPr>
        </p:nvSpPr>
        <p:spPr>
          <a:xfrm>
            <a:off x="177800" y="950595"/>
            <a:ext cx="10968990" cy="5695315"/>
          </a:xfrm>
        </p:spPr>
        <p:txBody>
          <a:bodyPr>
            <a:noAutofit/>
          </a:bodyPr>
          <a:p>
            <a:pPr>
              <a:lnSpc>
                <a:spcPct val="150000"/>
              </a:lnSpc>
            </a:pPr>
            <a:r>
              <a:rPr lang="zh-CN" altLang="en-US">
                <a:latin typeface="Consolas" panose="020B0609020204030204" charset="0"/>
                <a:ea typeface="幼圆" panose="02010509060101010101" charset="-122"/>
                <a:cs typeface="Consolas" panose="020B0609020204030204" charset="0"/>
                <a:sym typeface="+mn-ea"/>
              </a:rPr>
              <a:t>类似于音频，图像是随空间变化的实体，由模拟数据组成。</a:t>
            </a:r>
            <a:endParaRPr lang="zh-CN" altLang="en-US">
              <a:latin typeface="Consolas" panose="020B0609020204030204" charset="0"/>
              <a:ea typeface="幼圆" panose="02010509060101010101" charset="-122"/>
              <a:cs typeface="Consolas" panose="020B0609020204030204" charset="0"/>
              <a:sym typeface="+mn-ea"/>
            </a:endParaRPr>
          </a:p>
          <a:p>
            <a:pPr lvl="1">
              <a:lnSpc>
                <a:spcPct val="150000"/>
              </a:lnSpc>
            </a:pPr>
            <a:r>
              <a:rPr lang="zh-CN" altLang="en-US" sz="1800">
                <a:latin typeface="Consolas" panose="020B0609020204030204" charset="0"/>
                <a:ea typeface="幼圆" panose="02010509060101010101" charset="-122"/>
                <a:cs typeface="Consolas" panose="020B0609020204030204" charset="0"/>
                <a:sym typeface="+mn-ea"/>
              </a:rPr>
              <a:t>数据密度，即色彩，随空间变化</a:t>
            </a:r>
            <a:endParaRPr lang="zh-CN" altLang="en-US" sz="1800">
              <a:latin typeface="Consolas" panose="020B0609020204030204" charset="0"/>
              <a:ea typeface="幼圆" panose="02010509060101010101" charset="-122"/>
              <a:cs typeface="Consolas" panose="020B0609020204030204" charset="0"/>
              <a:sym typeface="+mn-ea"/>
            </a:endParaRPr>
          </a:p>
          <a:p>
            <a:pPr lvl="1">
              <a:lnSpc>
                <a:spcPct val="150000"/>
              </a:lnSpc>
            </a:pPr>
            <a:r>
              <a:rPr lang="zh-CN" altLang="en-US" sz="1800">
                <a:latin typeface="Consolas" panose="020B0609020204030204" charset="0"/>
                <a:ea typeface="幼圆" panose="02010509060101010101" charset="-122"/>
                <a:cs typeface="Consolas" panose="020B0609020204030204" charset="0"/>
                <a:sym typeface="+mn-ea"/>
              </a:rPr>
              <a:t>采样叫扫描（</a:t>
            </a:r>
            <a:r>
              <a:rPr lang="en-US" altLang="zh-CN" sz="1800">
                <a:latin typeface="Consolas" panose="020B0609020204030204" charset="0"/>
                <a:ea typeface="幼圆" panose="02010509060101010101" charset="-122"/>
                <a:cs typeface="Consolas" panose="020B0609020204030204" charset="0"/>
                <a:sym typeface="+mn-ea"/>
              </a:rPr>
              <a:t>scanning</a:t>
            </a:r>
            <a:r>
              <a:rPr lang="zh-CN" altLang="en-US" sz="1800">
                <a:latin typeface="Consolas" panose="020B0609020204030204" charset="0"/>
                <a:ea typeface="幼圆" panose="02010509060101010101" charset="-122"/>
                <a:cs typeface="Consolas" panose="020B0609020204030204" charset="0"/>
                <a:sym typeface="+mn-ea"/>
              </a:rPr>
              <a:t>）；</a:t>
            </a:r>
            <a:endParaRPr lang="zh-CN" altLang="en-US" sz="1800">
              <a:latin typeface="Consolas" panose="020B0609020204030204" charset="0"/>
              <a:ea typeface="幼圆" panose="02010509060101010101" charset="-122"/>
              <a:cs typeface="Consolas" panose="020B0609020204030204" charset="0"/>
              <a:sym typeface="+mn-ea"/>
            </a:endParaRPr>
          </a:p>
          <a:p>
            <a:pPr lvl="1">
              <a:lnSpc>
                <a:spcPct val="150000"/>
              </a:lnSpc>
            </a:pPr>
            <a:r>
              <a:rPr lang="zh-CN" altLang="en-US" sz="1800">
                <a:latin typeface="Consolas" panose="020B0609020204030204" charset="0"/>
                <a:ea typeface="幼圆" panose="02010509060101010101" charset="-122"/>
                <a:cs typeface="Consolas" panose="020B0609020204030204" charset="0"/>
                <a:sym typeface="+mn-ea"/>
              </a:rPr>
              <a:t>样本叫像素</a:t>
            </a:r>
            <a:r>
              <a:rPr lang="en-US" altLang="zh-CN" sz="1800">
                <a:latin typeface="Consolas" panose="020B0609020204030204" charset="0"/>
                <a:ea typeface="幼圆" panose="02010509060101010101" charset="-122"/>
                <a:cs typeface="Consolas" panose="020B0609020204030204" charset="0"/>
                <a:sym typeface="+mn-ea"/>
              </a:rPr>
              <a:t>(pixels),</a:t>
            </a:r>
            <a:r>
              <a:rPr lang="zh-CN" altLang="en-US" sz="1800">
                <a:latin typeface="Consolas" panose="020B0609020204030204" charset="0"/>
                <a:ea typeface="幼圆" panose="02010509060101010101" charset="-122"/>
                <a:cs typeface="Consolas" panose="020B0609020204030204" charset="0"/>
                <a:sym typeface="+mn-ea"/>
              </a:rPr>
              <a:t>代表整个图像被分为小的图像元素（</a:t>
            </a:r>
            <a:r>
              <a:rPr lang="en-US" altLang="zh-CN" sz="1800">
                <a:latin typeface="Consolas" panose="020B0609020204030204" charset="0"/>
                <a:ea typeface="幼圆" panose="02010509060101010101" charset="-122"/>
                <a:cs typeface="Consolas" panose="020B0609020204030204" charset="0"/>
                <a:sym typeface="+mn-ea"/>
              </a:rPr>
              <a:t>picture element</a:t>
            </a:r>
            <a:r>
              <a:rPr lang="zh-CN" altLang="en-US" sz="1800">
                <a:latin typeface="Consolas" panose="020B0609020204030204" charset="0"/>
                <a:ea typeface="幼圆" panose="02010509060101010101" charset="-122"/>
                <a:cs typeface="Consolas" panose="020B0609020204030204" charset="0"/>
                <a:sym typeface="+mn-ea"/>
              </a:rPr>
              <a:t>），每个像素有单独的密度值（intensity value）</a:t>
            </a:r>
            <a:endParaRPr lang="zh-CN" altLang="en-US" sz="1800">
              <a:latin typeface="Consolas" panose="020B0609020204030204" charset="0"/>
              <a:ea typeface="幼圆" panose="02010509060101010101" charset="-122"/>
              <a:cs typeface="Consolas" panose="020B0609020204030204" charset="0"/>
              <a:sym typeface="+mn-ea"/>
            </a:endParaRPr>
          </a:p>
          <a:p>
            <a:pPr marL="228600" lvl="0" indent="-228600">
              <a:lnSpc>
                <a:spcPct val="150000"/>
              </a:lnSpc>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解析度Resolution：扫描率</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——1</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平方英寸</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/1</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英寸（</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2.54cm</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）用多少像素。解析率越高，图片不容易看出块状分离。</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228600" lvl="0" indent="-228600">
              <a:lnSpc>
                <a:spcPct val="150000"/>
              </a:lnSpc>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色彩深度Color depth：像素用的颜色位数</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228600" lvl="0" indent="-228600">
              <a:lnSpc>
                <a:spcPct val="150000"/>
              </a:lnSpc>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像素编码技术：真彩色</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true-color/</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索引色</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indexed color</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228600" lvl="0"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图像编码标准：</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685800" lvl="1" indent="-228600">
              <a:buFont typeface="Arial" panose="020B0604020202020204" pitchFamily="34" charset="0"/>
              <a:buChar char="●"/>
            </a:pP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JPEG(</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联合图像专家组(Joint Photographic</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 Experts Group)——</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真彩色</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685800" lvl="1" indent="-228600">
              <a:buFont typeface="Arial" panose="020B0604020202020204" pitchFamily="34" charset="0"/>
              <a:buChar char="●"/>
            </a:pP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GIF(Joint Photographic Experts Group)——</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索引色</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a:p>
            <a:pPr marL="228600" lvl="0"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文件体积可能太大和不方便重新调整图像大小</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sym typeface="+mn-ea"/>
            </a:endParaRP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83585" y="189935"/>
            <a:ext cx="10969200" cy="705600"/>
          </a:xfrm>
        </p:spPr>
        <p:txBody>
          <a:bodyPr/>
          <a:p>
            <a:r>
              <a:rPr lang="zh-CN" altLang="en-US">
                <a:solidFill>
                  <a:schemeClr val="tx1">
                    <a:lumMod val="65000"/>
                    <a:lumOff val="35000"/>
                  </a:schemeClr>
                </a:solidFill>
                <a:cs typeface="Consolas" panose="020B0609020204030204" charset="0"/>
                <a:sym typeface="+mn-ea"/>
              </a:rPr>
              <a:t>像素编码技术</a:t>
            </a:r>
            <a:r>
              <a:rPr lang="en-US" altLang="zh-CN">
                <a:solidFill>
                  <a:schemeClr val="tx1">
                    <a:lumMod val="65000"/>
                    <a:lumOff val="35000"/>
                  </a:schemeClr>
                </a:solidFill>
                <a:cs typeface="Consolas" panose="020B0609020204030204" charset="0"/>
                <a:sym typeface="+mn-ea"/>
              </a:rPr>
              <a:t>1 </a:t>
            </a:r>
            <a:r>
              <a:rPr lang="zh-CN" altLang="en-US">
                <a:solidFill>
                  <a:schemeClr val="tx1">
                    <a:lumMod val="65000"/>
                    <a:lumOff val="35000"/>
                  </a:schemeClr>
                </a:solidFill>
                <a:cs typeface="Consolas" panose="020B0609020204030204" charset="0"/>
                <a:sym typeface="+mn-ea"/>
              </a:rPr>
              <a:t>真彩色</a:t>
            </a:r>
            <a:r>
              <a:rPr lang="en-US" altLang="zh-CN">
                <a:solidFill>
                  <a:schemeClr val="tx1">
                    <a:lumMod val="65000"/>
                    <a:lumOff val="35000"/>
                  </a:schemeClr>
                </a:solidFill>
                <a:cs typeface="Consolas" panose="020B0609020204030204" charset="0"/>
                <a:sym typeface="+mn-ea"/>
              </a:rPr>
              <a:t>True-Color</a:t>
            </a:r>
            <a:endParaRPr lang="en-US" altLang="zh-CN">
              <a:solidFill>
                <a:schemeClr val="tx1">
                  <a:lumMod val="65000"/>
                  <a:lumOff val="35000"/>
                </a:schemeClr>
              </a:solidFill>
              <a:cs typeface="Consolas" panose="020B0609020204030204" charset="0"/>
              <a:sym typeface="+mn-ea"/>
            </a:endParaRPr>
          </a:p>
        </p:txBody>
      </p:sp>
      <p:sp>
        <p:nvSpPr>
          <p:cNvPr id="3" name="内容占位符 2"/>
          <p:cNvSpPr/>
          <p:nvPr>
            <p:ph idx="1"/>
          </p:nvPr>
        </p:nvSpPr>
        <p:spPr>
          <a:xfrm>
            <a:off x="283915" y="941125"/>
            <a:ext cx="10969200" cy="4759200"/>
          </a:xfrm>
        </p:spPr>
        <p:txBody>
          <a:bodyPr/>
          <a:p>
            <a:r>
              <a:rPr lang="zh-CN" altLang="en-US">
                <a:solidFill>
                  <a:schemeClr val="tx1">
                    <a:lumMod val="65000"/>
                    <a:lumOff val="35000"/>
                  </a:schemeClr>
                </a:solidFill>
                <a:cs typeface="Consolas" panose="020B0609020204030204" charset="0"/>
                <a:sym typeface="+mn-ea"/>
              </a:rPr>
              <a:t>用</a:t>
            </a:r>
            <a:r>
              <a:rPr lang="en-US" altLang="zh-CN">
                <a:solidFill>
                  <a:schemeClr val="tx1">
                    <a:lumMod val="65000"/>
                    <a:lumOff val="35000"/>
                  </a:schemeClr>
                </a:solidFill>
                <a:cs typeface="Consolas" panose="020B0609020204030204" charset="0"/>
                <a:sym typeface="+mn-ea"/>
              </a:rPr>
              <a:t>24</a:t>
            </a:r>
            <a:r>
              <a:rPr lang="zh-CN" altLang="en-US">
                <a:solidFill>
                  <a:schemeClr val="tx1">
                    <a:lumMod val="65000"/>
                    <a:lumOff val="35000"/>
                  </a:schemeClr>
                </a:solidFill>
                <a:cs typeface="Consolas" panose="020B0609020204030204" charset="0"/>
                <a:sym typeface="+mn-ea"/>
              </a:rPr>
              <a:t>位编码一个像素，</a:t>
            </a:r>
            <a:r>
              <a:rPr lang="en-US" altLang="zh-CN">
                <a:solidFill>
                  <a:schemeClr val="tx1">
                    <a:lumMod val="65000"/>
                    <a:lumOff val="35000"/>
                  </a:schemeClr>
                </a:solidFill>
                <a:cs typeface="Consolas" panose="020B0609020204030204" charset="0"/>
                <a:sym typeface="+mn-ea"/>
              </a:rPr>
              <a:t>RGB</a:t>
            </a:r>
            <a:r>
              <a:rPr lang="zh-CN" altLang="en-US">
                <a:solidFill>
                  <a:schemeClr val="tx1">
                    <a:lumMod val="65000"/>
                    <a:lumOff val="35000"/>
                  </a:schemeClr>
                </a:solidFill>
                <a:cs typeface="Consolas" panose="020B0609020204030204" charset="0"/>
                <a:sym typeface="+mn-ea"/>
              </a:rPr>
              <a:t>三原色各占</a:t>
            </a:r>
            <a:r>
              <a:rPr lang="en-US" altLang="zh-CN">
                <a:solidFill>
                  <a:schemeClr val="tx1">
                    <a:lumMod val="65000"/>
                    <a:lumOff val="35000"/>
                  </a:schemeClr>
                </a:solidFill>
                <a:cs typeface="Consolas" panose="020B0609020204030204" charset="0"/>
                <a:sym typeface="+mn-ea"/>
              </a:rPr>
              <a:t>8</a:t>
            </a:r>
            <a:r>
              <a:rPr lang="zh-CN" altLang="en-US">
                <a:solidFill>
                  <a:schemeClr val="tx1">
                    <a:lumMod val="65000"/>
                    <a:lumOff val="35000"/>
                  </a:schemeClr>
                </a:solidFill>
                <a:cs typeface="Consolas" panose="020B0609020204030204" charset="0"/>
                <a:sym typeface="+mn-ea"/>
              </a:rPr>
              <a:t>位，用</a:t>
            </a:r>
            <a:r>
              <a:rPr lang="en-US" altLang="zh-CN">
                <a:solidFill>
                  <a:schemeClr val="tx1">
                    <a:lumMod val="65000"/>
                    <a:lumOff val="35000"/>
                  </a:schemeClr>
                </a:solidFill>
                <a:cs typeface="Consolas" panose="020B0609020204030204" charset="0"/>
                <a:sym typeface="+mn-ea"/>
              </a:rPr>
              <a:t>0-255</a:t>
            </a:r>
            <a:r>
              <a:rPr lang="zh-CN" altLang="en-US">
                <a:solidFill>
                  <a:schemeClr val="tx1">
                    <a:lumMod val="65000"/>
                    <a:lumOff val="35000"/>
                  </a:schemeClr>
                </a:solidFill>
                <a:cs typeface="Consolas" panose="020B0609020204030204" charset="0"/>
                <a:sym typeface="+mn-ea"/>
              </a:rPr>
              <a:t>之间的数表示</a:t>
            </a:r>
            <a:r>
              <a:rPr lang="en-US" altLang="zh-CN">
                <a:solidFill>
                  <a:schemeClr val="tx1">
                    <a:lumMod val="65000"/>
                    <a:lumOff val="35000"/>
                  </a:schemeClr>
                </a:solidFill>
                <a:cs typeface="Consolas" panose="020B0609020204030204" charset="0"/>
                <a:sym typeface="+mn-ea"/>
              </a:rPr>
              <a:t>,</a:t>
            </a:r>
            <a:r>
              <a:rPr lang="zh-CN" altLang="en-US">
                <a:solidFill>
                  <a:schemeClr val="tx1">
                    <a:lumMod val="65000"/>
                    <a:lumOff val="35000"/>
                  </a:schemeClr>
                </a:solidFill>
                <a:cs typeface="Consolas" panose="020B0609020204030204" charset="0"/>
                <a:sym typeface="+mn-ea"/>
              </a:rPr>
              <a:t>用得越多数越大</a:t>
            </a:r>
            <a:endParaRPr lang="en-US" altLang="zh-CN">
              <a:solidFill>
                <a:schemeClr val="tx1">
                  <a:lumMod val="65000"/>
                  <a:lumOff val="35000"/>
                </a:schemeClr>
              </a:solidFill>
              <a:cs typeface="Consolas" panose="020B0609020204030204" charset="0"/>
              <a:sym typeface="+mn-ea"/>
            </a:endParaRPr>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351790" y="1595120"/>
            <a:ext cx="7866380" cy="2600325"/>
          </a:xfrm>
          <a:prstGeom prst="rect">
            <a:avLst/>
          </a:prstGeom>
        </p:spPr>
      </p:pic>
      <p:sp>
        <p:nvSpPr>
          <p:cNvPr id="5" name="文本框 4"/>
          <p:cNvSpPr txBox="1"/>
          <p:nvPr/>
        </p:nvSpPr>
        <p:spPr>
          <a:xfrm>
            <a:off x="351790" y="4664075"/>
            <a:ext cx="6573520" cy="368300"/>
          </a:xfrm>
          <a:prstGeom prst="rect">
            <a:avLst/>
          </a:prstGeom>
          <a:noFill/>
        </p:spPr>
        <p:txBody>
          <a:bodyPr wrap="square" rtlCol="0">
            <a:spAutoFit/>
          </a:bodyPr>
          <a:p>
            <a:r>
              <a:rPr lang="zh-CN" altLang="en-US">
                <a:latin typeface="Consolas" panose="020B0609020204030204" charset="0"/>
                <a:ea typeface="幼圆" panose="02010509060101010101" charset="-122"/>
                <a:cs typeface="幼圆" panose="02010509060101010101" charset="-122"/>
              </a:rPr>
              <a:t>可以编码</a:t>
            </a:r>
            <a:r>
              <a:rPr lang="en-US" altLang="zh-CN">
                <a:latin typeface="Consolas" panose="020B0609020204030204" charset="0"/>
                <a:ea typeface="幼圆" panose="02010509060101010101" charset="-122"/>
                <a:cs typeface="幼圆" panose="02010509060101010101" charset="-122"/>
              </a:rPr>
              <a:t>2</a:t>
            </a:r>
            <a:r>
              <a:rPr lang="en-US" altLang="zh-CN" baseline="30000">
                <a:solidFill>
                  <a:schemeClr val="tx1"/>
                </a:solidFill>
                <a:uFillTx/>
                <a:latin typeface="Consolas" panose="020B0609020204030204" charset="0"/>
                <a:ea typeface="幼圆" panose="02010509060101010101" charset="-122"/>
                <a:cs typeface="幼圆" panose="02010509060101010101" charset="-122"/>
              </a:rPr>
              <a:t>24</a:t>
            </a:r>
            <a:r>
              <a:rPr lang="en-US" altLang="zh-CN">
                <a:latin typeface="Consolas" panose="020B0609020204030204" charset="0"/>
                <a:ea typeface="幼圆" panose="02010509060101010101" charset="-122"/>
                <a:cs typeface="幼圆" panose="02010509060101010101" charset="-122"/>
              </a:rPr>
              <a:t>=16777216</a:t>
            </a:r>
            <a:r>
              <a:rPr lang="zh-CN" altLang="en-US">
                <a:latin typeface="Consolas" panose="020B0609020204030204" charset="0"/>
                <a:ea typeface="幼圆" panose="02010509060101010101" charset="-122"/>
                <a:cs typeface="幼圆" panose="02010509060101010101" charset="-122"/>
              </a:rPr>
              <a:t>（</a:t>
            </a:r>
            <a:r>
              <a:rPr lang="en-US" altLang="zh-CN">
                <a:latin typeface="Consolas" panose="020B0609020204030204" charset="0"/>
                <a:ea typeface="幼圆" panose="02010509060101010101" charset="-122"/>
                <a:cs typeface="幼圆" panose="02010509060101010101" charset="-122"/>
              </a:rPr>
              <a:t>1600</a:t>
            </a:r>
            <a:r>
              <a:rPr lang="zh-CN" altLang="en-US">
                <a:latin typeface="Consolas" panose="020B0609020204030204" charset="0"/>
                <a:ea typeface="幼圆" panose="02010509060101010101" charset="-122"/>
                <a:cs typeface="幼圆" panose="02010509060101010101" charset="-122"/>
              </a:rPr>
              <a:t>万）种颜色</a:t>
            </a:r>
            <a:endParaRPr lang="zh-CN" altLang="en-US">
              <a:latin typeface="Consolas" panose="020B0609020204030204" charset="0"/>
              <a:ea typeface="幼圆" panose="02010509060101010101" charset="-122"/>
              <a:cs typeface="幼圆" panose="02010509060101010101" charset="-122"/>
            </a:endParaRPr>
          </a:p>
        </p:txBody>
      </p:sp>
    </p:spTree>
    <p:custDataLst>
      <p:tags r:id="rId3"/>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33750" y="308680"/>
            <a:ext cx="10969200" cy="705600"/>
          </a:xfrm>
        </p:spPr>
        <p:txBody>
          <a:bodyPr/>
          <a:p>
            <a:r>
              <a:rPr lang="zh-CN" altLang="en-US">
                <a:solidFill>
                  <a:schemeClr val="tx1">
                    <a:lumMod val="65000"/>
                    <a:lumOff val="35000"/>
                  </a:schemeClr>
                </a:solidFill>
                <a:cs typeface="Consolas" panose="020B0609020204030204" charset="0"/>
                <a:sym typeface="+mn-ea"/>
              </a:rPr>
              <a:t>像素编码技术</a:t>
            </a:r>
            <a:r>
              <a:rPr lang="en-US" altLang="zh-CN">
                <a:solidFill>
                  <a:schemeClr val="tx1">
                    <a:lumMod val="65000"/>
                    <a:lumOff val="35000"/>
                  </a:schemeClr>
                </a:solidFill>
                <a:cs typeface="Consolas" panose="020B0609020204030204" charset="0"/>
                <a:sym typeface="+mn-ea"/>
              </a:rPr>
              <a:t>2</a:t>
            </a:r>
            <a:r>
              <a:rPr lang="zh-CN" altLang="en-US">
                <a:solidFill>
                  <a:schemeClr val="tx1">
                    <a:lumMod val="65000"/>
                    <a:lumOff val="35000"/>
                  </a:schemeClr>
                </a:solidFill>
                <a:cs typeface="Consolas" panose="020B0609020204030204" charset="0"/>
                <a:sym typeface="+mn-ea"/>
              </a:rPr>
              <a:t>：</a:t>
            </a:r>
            <a:r>
              <a:rPr lang="zh-CN" altLang="en-US"/>
              <a:t>索引色</a:t>
            </a:r>
            <a:endParaRPr lang="zh-CN" altLang="en-US"/>
          </a:p>
        </p:txBody>
      </p:sp>
      <p:sp>
        <p:nvSpPr>
          <p:cNvPr id="3" name="内容占位符 2"/>
          <p:cNvSpPr/>
          <p:nvPr>
            <p:ph idx="1"/>
          </p:nvPr>
        </p:nvSpPr>
        <p:spPr>
          <a:xfrm>
            <a:off x="358210" y="1147500"/>
            <a:ext cx="10969200" cy="4759200"/>
          </a:xfrm>
        </p:spPr>
        <p:txBody>
          <a:bodyPr/>
          <a:p>
            <a:r>
              <a:rPr lang="zh-CN" altLang="en-US"/>
              <a:t>许多程序用不了那么多真彩色模式的颜色，所以从中选取一部分（通常是</a:t>
            </a:r>
            <a:r>
              <a:rPr lang="en-US" altLang="zh-CN"/>
              <a:t>256</a:t>
            </a:r>
            <a:r>
              <a:rPr lang="zh-CN" altLang="en-US"/>
              <a:t>种）颜色，赋</a:t>
            </a:r>
            <a:r>
              <a:rPr lang="en-US" altLang="zh-CN"/>
              <a:t>0-255</a:t>
            </a:r>
            <a:r>
              <a:rPr lang="zh-CN" altLang="en-US"/>
              <a:t>之间的一个值，建立索引。这样只用</a:t>
            </a:r>
            <a:r>
              <a:rPr lang="en-US" altLang="zh-CN"/>
              <a:t>8</a:t>
            </a:r>
            <a:r>
              <a:rPr lang="zh-CN" altLang="en-US"/>
              <a:t>位来存储像素。</a:t>
            </a:r>
            <a:endParaRPr lang="zh-CN" altLang="en-US"/>
          </a:p>
          <a:p>
            <a:pPr marL="457200" lvl="1" indent="0">
              <a:buNone/>
            </a:pPr>
            <a:endParaRPr lang="zh-CN" altLang="en-US"/>
          </a:p>
        </p:txBody>
      </p:sp>
      <p:pic>
        <p:nvPicPr>
          <p:cNvPr id="4" name="图片 3"/>
          <p:cNvPicPr>
            <a:picLocks noChangeAspect="1"/>
          </p:cNvPicPr>
          <p:nvPr>
            <p:custDataLst>
              <p:tags r:id="rId1"/>
            </p:custDataLst>
          </p:nvPr>
        </p:nvPicPr>
        <p:blipFill>
          <a:blip r:embed="rId2"/>
          <a:stretch>
            <a:fillRect/>
          </a:stretch>
        </p:blipFill>
        <p:spPr>
          <a:xfrm>
            <a:off x="689610" y="2031365"/>
            <a:ext cx="6493510" cy="21336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52475" y="4476750"/>
            <a:ext cx="7096760" cy="881380"/>
          </a:xfrm>
          <a:prstGeom prst="rect">
            <a:avLst/>
          </a:prstGeom>
        </p:spPr>
      </p:pic>
    </p:spTree>
    <p:custDataLst>
      <p:tags r:id="rId5"/>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存储图像</a:t>
            </a:r>
            <a:r>
              <a:rPr lang="en-US" altLang="zh-CN"/>
              <a:t>2</a:t>
            </a:r>
            <a:r>
              <a:rPr lang="zh-CN" altLang="en-US"/>
              <a:t>：矢量图Vector graphics</a:t>
            </a:r>
            <a:endParaRPr lang="zh-CN" altLang="en-US"/>
          </a:p>
        </p:txBody>
      </p:sp>
      <p:sp>
        <p:nvSpPr>
          <p:cNvPr id="3" name="内容占位符 2"/>
          <p:cNvSpPr/>
          <p:nvPr>
            <p:ph idx="1"/>
          </p:nvPr>
        </p:nvSpPr>
        <p:spPr>
          <a:xfrm>
            <a:off x="389960" y="1313870"/>
            <a:ext cx="10969200" cy="4759200"/>
          </a:xfrm>
        </p:spPr>
        <p:txBody>
          <a:bodyPr>
            <a:noAutofit/>
          </a:bodyPr>
          <a:p>
            <a:pPr marL="0" lvl="1"/>
            <a:r>
              <a:rPr lang="zh-CN" altLang="en-US" sz="1800">
                <a:latin typeface="Consolas" panose="020B0609020204030204" charset="0"/>
                <a:ea typeface="幼圆" panose="02010509060101010101" charset="-122"/>
              </a:rPr>
              <a:t>矢量图：</a:t>
            </a:r>
            <a:r>
              <a:rPr lang="zh-CN" altLang="en-US" sz="1800">
                <a:latin typeface="Consolas" panose="020B0609020204030204" charset="0"/>
                <a:ea typeface="幼圆" panose="02010509060101010101" charset="-122"/>
                <a:sym typeface="+mn-ea"/>
              </a:rPr>
              <a:t>矢量图是由定义如何绘制这些形状的</a:t>
            </a:r>
            <a:r>
              <a:rPr lang="zh-CN" altLang="en-US" sz="1800" b="1">
                <a:latin typeface="Consolas" panose="020B0609020204030204" charset="0"/>
                <a:ea typeface="幼圆" panose="02010509060101010101" charset="-122"/>
                <a:sym typeface="+mn-ea"/>
              </a:rPr>
              <a:t>一系列命令</a:t>
            </a:r>
            <a:r>
              <a:rPr lang="zh-CN" altLang="en-US" sz="1800">
                <a:latin typeface="Consolas" panose="020B0609020204030204" charset="0"/>
                <a:ea typeface="幼圆" panose="02010509060101010101" charset="-122"/>
                <a:sym typeface="+mn-ea"/>
              </a:rPr>
              <a:t>构成的。</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一个图像被分解成几何图形的组合，例如，线段、矩形或圆形。</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每个几何形状由数学公式表达。例如，线段可以由它端点的坐标描述，圆可以由它的圆心坐标和半径长度来描述。</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例如，考虑半径为r 的圆形。程序需要绘制该圆的主要信息如下：</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一个圆的半径 r。</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圆心的位置。</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绘制的线型和颜色。</a:t>
            </a:r>
            <a:endParaRPr lang="zh-CN" altLang="en-US" sz="1800">
              <a:latin typeface="Consolas" panose="020B0609020204030204" charset="0"/>
              <a:ea typeface="幼圆" panose="02010509060101010101" charset="-122"/>
            </a:endParaRPr>
          </a:p>
          <a:p>
            <a:pPr lvl="2"/>
            <a:r>
              <a:rPr lang="zh-CN" altLang="en-US" sz="1800">
                <a:latin typeface="Consolas" panose="020B0609020204030204" charset="0"/>
                <a:ea typeface="幼圆" panose="02010509060101010101" charset="-122"/>
              </a:rPr>
              <a:t>填充的类型和颜色。</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改变图像尺寸，公式将重新估算一次</a:t>
            </a:r>
            <a:endParaRPr lang="zh-CN" altLang="en-US" sz="1800">
              <a:latin typeface="Consolas" panose="020B0609020204030204" charset="0"/>
              <a:ea typeface="幼圆" panose="02010509060101010101" charset="-122"/>
            </a:endParaRPr>
          </a:p>
          <a:p>
            <a:pPr marL="228600" lvl="0"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rPr>
              <a:t>矢量图又称几何模型</a:t>
            </a:r>
            <a:r>
              <a:rPr lang="en-US" altLang="zh-CN">
                <a:solidFill>
                  <a:schemeClr val="tx1">
                    <a:lumMod val="65000"/>
                    <a:lumOff val="35000"/>
                  </a:schemeClr>
                </a:solidFill>
                <a:latin typeface="Consolas" panose="020B0609020204030204" charset="0"/>
                <a:ea typeface="幼圆" panose="02010509060101010101" charset="-122"/>
              </a:rPr>
              <a:t>/</a:t>
            </a:r>
            <a:r>
              <a:rPr lang="zh-CN" altLang="en-US">
                <a:solidFill>
                  <a:schemeClr val="tx1">
                    <a:lumMod val="65000"/>
                    <a:lumOff val="35000"/>
                  </a:schemeClr>
                </a:solidFill>
                <a:latin typeface="Consolas" panose="020B0609020204030204" charset="0"/>
                <a:ea typeface="幼圆" panose="02010509060101010101" charset="-122"/>
              </a:rPr>
              <a:t>面向对象图形。用于创建字体，应用程序图形，</a:t>
            </a:r>
            <a:r>
              <a:rPr lang="en-US" altLang="zh-CN">
                <a:solidFill>
                  <a:schemeClr val="tx1">
                    <a:lumMod val="65000"/>
                    <a:lumOff val="35000"/>
                  </a:schemeClr>
                </a:solidFill>
                <a:latin typeface="Consolas" panose="020B0609020204030204" charset="0"/>
                <a:ea typeface="幼圆" panose="02010509060101010101" charset="-122"/>
              </a:rPr>
              <a:t>CAD</a:t>
            </a:r>
            <a:r>
              <a:rPr lang="zh-CN" altLang="en-US">
                <a:solidFill>
                  <a:schemeClr val="tx1">
                    <a:lumMod val="65000"/>
                    <a:lumOff val="35000"/>
                  </a:schemeClr>
                </a:solidFill>
                <a:latin typeface="Consolas" panose="020B0609020204030204" charset="0"/>
                <a:ea typeface="幼圆" panose="02010509060101010101" charset="-122"/>
              </a:rPr>
              <a:t>（计算机辅助设计）工程绘图。不适合表现表现照片图像的细微。</a:t>
            </a:r>
            <a:endParaRPr lang="zh-CN" altLang="en-US">
              <a:solidFill>
                <a:schemeClr val="tx1">
                  <a:lumMod val="65000"/>
                  <a:lumOff val="35000"/>
                </a:schemeClr>
              </a:solidFill>
              <a:latin typeface="Consolas" panose="020B0609020204030204" charset="0"/>
              <a:ea typeface="幼圆" panose="02010509060101010101" charset="-122"/>
            </a:endParaRP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如何存储视频</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存储视频</a:t>
            </a:r>
            <a:endParaRPr lang="zh-CN" altLang="en-US"/>
          </a:p>
        </p:txBody>
      </p:sp>
      <p:sp>
        <p:nvSpPr>
          <p:cNvPr id="3" name="内容占位符 2"/>
          <p:cNvSpPr/>
          <p:nvPr>
            <p:ph idx="1"/>
          </p:nvPr>
        </p:nvSpPr>
        <p:spPr/>
        <p:txBody>
          <a:bodyPr/>
          <a:p>
            <a:r>
              <a:rPr lang="zh-CN" altLang="en-US"/>
              <a:t>视频由一帧帧（</a:t>
            </a:r>
            <a:r>
              <a:rPr lang="en-US" altLang="zh-CN"/>
              <a:t>frame</a:t>
            </a:r>
            <a:r>
              <a:rPr lang="zh-CN" altLang="en-US"/>
              <a:t>）图像运动组成</a:t>
            </a:r>
            <a:r>
              <a:rPr lang="en-US" altLang="zh-CN"/>
              <a:t>——</a:t>
            </a:r>
            <a:r>
              <a:rPr lang="zh-CN" altLang="en-US"/>
              <a:t>视频是随空间和时间变化的信息。</a:t>
            </a:r>
            <a:endParaRPr lang="zh-CN" altLang="en-US"/>
          </a:p>
          <a:p>
            <a:r>
              <a:rPr lang="zh-CN" altLang="en-US"/>
              <a:t>视频一般是被压缩存储的。</a:t>
            </a:r>
            <a:endParaRPr lang="zh-CN" altLang="en-US"/>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数据压缩</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3" name="内容占位符 2"/>
          <p:cNvSpPr/>
          <p:nvPr>
            <p:ph idx="1"/>
          </p:nvPr>
        </p:nvSpPr>
        <p:spPr/>
        <p:txBody>
          <a:bodyPr/>
          <a:p>
            <a:r>
              <a:rPr lang="zh-CN" altLang="en-US"/>
              <a:t>数据压缩</a:t>
            </a:r>
            <a:endParaRPr lang="zh-CN" altLang="en-US"/>
          </a:p>
          <a:p>
            <a:r>
              <a:rPr lang="zh-CN" altLang="en-US"/>
              <a:t>无损压缩</a:t>
            </a:r>
            <a:endParaRPr lang="zh-CN" altLang="en-US"/>
          </a:p>
          <a:p>
            <a:pPr lvl="1"/>
            <a:r>
              <a:rPr lang="zh-CN" altLang="en-US"/>
              <a:t>三种编码</a:t>
            </a:r>
            <a:endParaRPr lang="zh-CN" altLang="en-US"/>
          </a:p>
          <a:p>
            <a:pPr marL="228600" lvl="0" indent="-228600">
              <a:buFont typeface="Arial" panose="020B0604020202020204" pitchFamily="34" charset="0"/>
              <a:buChar char="●"/>
            </a:pPr>
            <a:r>
              <a:rPr lang="zh-CN" altLang="en-US">
                <a:solidFill>
                  <a:schemeClr val="tx1">
                    <a:lumMod val="65000"/>
                    <a:lumOff val="35000"/>
                  </a:schemeClr>
                </a:solidFill>
              </a:rPr>
              <a:t>有损压缩</a:t>
            </a:r>
            <a:endParaRPr lang="zh-CN" altLang="en-US">
              <a:solidFill>
                <a:schemeClr val="tx1">
                  <a:lumMod val="65000"/>
                  <a:lumOff val="35000"/>
                </a:schemeClr>
              </a:solidFill>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77870" y="165170"/>
            <a:ext cx="10969200" cy="705600"/>
          </a:xfrm>
        </p:spPr>
        <p:txBody>
          <a:bodyPr/>
          <a:p>
            <a:r>
              <a:rPr lang="zh-CN" altLang="en-US"/>
              <a:t>四种位置化数字系统</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71145" y="1226185"/>
            <a:ext cx="7353300" cy="2407285"/>
          </a:xfrm>
          <a:prstGeom prst="rect">
            <a:avLst/>
          </a:prstGeom>
        </p:spPr>
      </p:pic>
    </p:spTree>
    <p:custDataLst>
      <p:tags r:id="rId3"/>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数据结构</a:t>
            </a:r>
            <a:endParaRPr lang="zh-CN" altLang="en-US"/>
          </a:p>
        </p:txBody>
      </p:sp>
      <p:sp>
        <p:nvSpPr>
          <p:cNvPr id="3" name="副标题 2"/>
          <p:cNvSpPr/>
          <p:nvPr>
            <p:ph type="subTitle" idx="1"/>
          </p:nvPr>
        </p:nvSpPr>
        <p:spPr/>
        <p:txBody>
          <a:bodyPr/>
          <a:p>
            <a:r>
              <a:rPr lang="zh-CN" altLang="en-US" sz="1800"/>
              <a:t>结构性数据类型（区分于原子型数据）</a:t>
            </a:r>
            <a:endParaRPr lang="zh-CN" altLang="en-US" sz="1800"/>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数组</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77870" y="152470"/>
            <a:ext cx="10969200" cy="705600"/>
          </a:xfrm>
        </p:spPr>
        <p:txBody>
          <a:bodyPr/>
          <a:p>
            <a:r>
              <a:rPr lang="zh-CN" altLang="en-US"/>
              <a:t>数组ARRAYS</a:t>
            </a:r>
            <a:endParaRPr lang="zh-CN" altLang="en-US"/>
          </a:p>
        </p:txBody>
      </p:sp>
      <p:sp>
        <p:nvSpPr>
          <p:cNvPr id="3" name="内容占位符 2"/>
          <p:cNvSpPr/>
          <p:nvPr>
            <p:ph idx="1"/>
          </p:nvPr>
        </p:nvSpPr>
        <p:spPr>
          <a:xfrm>
            <a:off x="334010" y="857885"/>
            <a:ext cx="11574145" cy="5665470"/>
          </a:xfrm>
        </p:spPr>
        <p:txBody>
          <a:bodyPr>
            <a:noAutofit/>
          </a:bodyPr>
          <a:p>
            <a:pPr marL="0" indent="0">
              <a:buNone/>
            </a:pPr>
            <a:r>
              <a:rPr lang="zh-CN" altLang="en-US">
                <a:latin typeface="Consolas" panose="020B0609020204030204" charset="0"/>
                <a:ea typeface="幼圆" panose="02010509060101010101" charset="-122"/>
                <a:cs typeface="Consolas" panose="020B0609020204030204" charset="0"/>
              </a:rPr>
              <a:t>数组是元素的顺序集合，元素通常用相同的数据类型</a:t>
            </a:r>
            <a:endParaRPr lang="zh-CN" altLang="en-US">
              <a:latin typeface="Consolas" panose="020B0609020204030204" charset="0"/>
              <a:ea typeface="幼圆" panose="02010509060101010101" charset="-122"/>
              <a:cs typeface="Consolas" panose="020B0609020204030204" charset="0"/>
            </a:endParaRPr>
          </a:p>
          <a:p>
            <a:pPr marL="0" indent="457200">
              <a:buNone/>
            </a:pPr>
            <a:r>
              <a:rPr lang="zh-CN" altLang="en-US">
                <a:latin typeface="Consolas" panose="020B0609020204030204" charset="0"/>
                <a:ea typeface="幼圆" panose="02010509060101010101" charset="-122"/>
                <a:cs typeface="Consolas" panose="020B0609020204030204" charset="0"/>
              </a:rPr>
              <a:t>两个标识符：数组名</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元素名（元素本名</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索引号）</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每个元素用索引标出在数组中的顺序号，可以利用索引单独访问</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使用数组来读写数据，可以减少写程序的重复。</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一维数组：一个方向上的线性组成</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二维数组：包括行和列的表格</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多维数组</a:t>
            </a:r>
            <a:endParaRPr lang="zh-CN" altLang="en-US">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数组在存储的时候，一般采用</a:t>
            </a:r>
            <a:r>
              <a:rPr lang="zh-CN" altLang="en-US" b="1" u="sng">
                <a:latin typeface="Consolas" panose="020B0609020204030204" charset="0"/>
                <a:ea typeface="幼圆" panose="02010509060101010101" charset="-122"/>
                <a:cs typeface="Consolas" panose="020B0609020204030204" charset="0"/>
              </a:rPr>
              <a:t>行主序存储。</a:t>
            </a:r>
            <a:endParaRPr lang="zh-CN" altLang="en-US" b="1" u="sng">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找某元素地址</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公式y</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x</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Cols×(i</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1)</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(j</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1)</a:t>
            </a:r>
            <a:endParaRPr lang="zh-CN" altLang="en-US" sz="1800">
              <a:latin typeface="Consolas" panose="020B0609020204030204" charset="0"/>
              <a:ea typeface="幼圆" panose="02010509060101010101" charset="-122"/>
              <a:cs typeface="Consolas" panose="020B0609020204030204" charset="0"/>
            </a:endParaRPr>
          </a:p>
          <a:p>
            <a:pPr lvl="2"/>
            <a:r>
              <a:rPr lang="zh-CN" altLang="en-US" sz="1800">
                <a:latin typeface="Consolas" panose="020B0609020204030204" charset="0"/>
                <a:ea typeface="幼圆" panose="02010509060101010101" charset="-122"/>
                <a:cs typeface="Consolas" panose="020B0609020204030204" charset="0"/>
                <a:sym typeface="+mn-ea"/>
              </a:rPr>
              <a:t>y是要找的地址；</a:t>
            </a:r>
            <a:r>
              <a:rPr lang="zh-CN" altLang="en-US" sz="1800">
                <a:latin typeface="Consolas" panose="020B0609020204030204" charset="0"/>
                <a:ea typeface="幼圆" panose="02010509060101010101" charset="-122"/>
                <a:cs typeface="Consolas" panose="020B0609020204030204" charset="0"/>
              </a:rPr>
              <a:t>x表示开始地址，Cols表示数组中列的数目，i表示元素的行号，j表示元素的列号，</a:t>
            </a:r>
            <a:endParaRPr lang="zh-CN" altLang="en-US" sz="1800">
              <a:latin typeface="Consolas" panose="020B0609020204030204" charset="0"/>
              <a:ea typeface="幼圆" panose="02010509060101010101" charset="-122"/>
              <a:cs typeface="Consolas" panose="020B0609020204030204" charset="0"/>
            </a:endParaRPr>
          </a:p>
          <a:p>
            <a:pPr lvl="3"/>
            <a:r>
              <a:rPr lang="zh-CN" altLang="en-US" sz="1800">
                <a:latin typeface="Consolas" panose="020B0609020204030204" charset="0"/>
                <a:ea typeface="幼圆" panose="02010509060101010101" charset="-122"/>
                <a:cs typeface="Consolas" panose="020B0609020204030204" charset="0"/>
              </a:rPr>
              <a:t>举例：假定元素 students[1][1]是存储在存储介质上，地址为1000,每个元素只占一个存储地址，求元素 students[5][3]的地址。计算机使用行主序存储。 </a:t>
            </a:r>
            <a:endParaRPr lang="zh-CN" altLang="en-US" sz="1800">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2023110" y="6089650"/>
            <a:ext cx="4735195" cy="255905"/>
          </a:xfrm>
          <a:prstGeom prst="rect">
            <a:avLst/>
          </a:prstGeom>
        </p:spPr>
      </p:pic>
    </p:spTree>
    <p:custDataLst>
      <p:tags r:id="rId3"/>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14700" y="196920"/>
            <a:ext cx="10969200" cy="705600"/>
          </a:xfrm>
        </p:spPr>
        <p:txBody>
          <a:bodyPr/>
          <a:p>
            <a:r>
              <a:rPr lang="zh-CN" altLang="en-US"/>
              <a:t>数组的应用</a:t>
            </a:r>
            <a:r>
              <a:rPr lang="zh-CN" altLang="en-US"/>
              <a:t>和操作</a:t>
            </a:r>
            <a:endParaRPr lang="zh-CN" altLang="en-US"/>
          </a:p>
        </p:txBody>
      </p:sp>
      <p:sp>
        <p:nvSpPr>
          <p:cNvPr id="3" name="内容占位符 2"/>
          <p:cNvSpPr/>
          <p:nvPr>
            <p:ph idx="1"/>
          </p:nvPr>
        </p:nvSpPr>
        <p:spPr>
          <a:xfrm>
            <a:off x="289630" y="997005"/>
            <a:ext cx="10969200" cy="4759200"/>
          </a:xfrm>
        </p:spPr>
        <p:txBody>
          <a:bodyPr/>
          <a:p>
            <a:r>
              <a:rPr lang="zh-CN" altLang="en-US" sz="1800">
                <a:latin typeface="Consolas" panose="020B0609020204030204" charset="0"/>
                <a:ea typeface="幼圆" panose="02010509060101010101" charset="-122"/>
                <a:cs typeface="Consolas" panose="020B0609020204030204" charset="0"/>
                <a:sym typeface="+mn-ea"/>
              </a:rPr>
              <a:t>数组是合适的结构：</a:t>
            </a:r>
            <a:r>
              <a:rPr lang="zh-CN" altLang="en-US" sz="1800">
                <a:latin typeface="Consolas" panose="020B0609020204030204" charset="0"/>
                <a:ea typeface="幼圆" panose="02010509060101010101" charset="-122"/>
                <a:cs typeface="Consolas" panose="020B0609020204030204" charset="0"/>
              </a:rPr>
              <a:t>当需要进行的</a:t>
            </a:r>
            <a:r>
              <a:rPr lang="zh-CN" altLang="en-US" sz="1800" b="1" u="sng">
                <a:latin typeface="Consolas" panose="020B0609020204030204" charset="0"/>
                <a:ea typeface="幼圆" panose="02010509060101010101" charset="-122"/>
                <a:cs typeface="Consolas" panose="020B0609020204030204" charset="0"/>
              </a:rPr>
              <a:t>插入和删除操作数目较少</a:t>
            </a:r>
            <a:r>
              <a:rPr lang="zh-CN" altLang="en-US" sz="1800">
                <a:latin typeface="Consolas" panose="020B0609020204030204" charset="0"/>
                <a:ea typeface="幼圆" panose="02010509060101010101" charset="-122"/>
                <a:cs typeface="Consolas" panose="020B0609020204030204" charset="0"/>
              </a:rPr>
              <a:t>，而需要</a:t>
            </a:r>
            <a:r>
              <a:rPr lang="zh-CN" altLang="en-US" sz="1800" b="1" u="sng">
                <a:latin typeface="Consolas" panose="020B0609020204030204" charset="0"/>
                <a:ea typeface="幼圆" panose="02010509060101010101" charset="-122"/>
                <a:cs typeface="Consolas" panose="020B0609020204030204" charset="0"/>
              </a:rPr>
              <a:t>大量的查找和检索</a:t>
            </a:r>
            <a:r>
              <a:rPr lang="zh-CN" altLang="en-US" sz="1800">
                <a:latin typeface="Consolas" panose="020B0609020204030204" charset="0"/>
                <a:ea typeface="幼圆" panose="02010509060101010101" charset="-122"/>
                <a:cs typeface="Consolas" panose="020B0609020204030204" charset="0"/>
              </a:rPr>
              <a:t>操作时，。</a:t>
            </a:r>
            <a:endParaRPr lang="zh-CN" altLang="en-US" sz="1800">
              <a:latin typeface="Consolas" panose="020B0609020204030204" charset="0"/>
              <a:ea typeface="幼圆" panose="02010509060101010101" charset="-122"/>
              <a:cs typeface="Consolas" panose="020B0609020204030204" charset="0"/>
            </a:endParaRPr>
          </a:p>
          <a:p>
            <a:r>
              <a:rPr lang="zh-CN" altLang="en-US" sz="1800">
                <a:latin typeface="Consolas" panose="020B0609020204030204" charset="0"/>
                <a:ea typeface="幼圆" panose="02010509060101010101" charset="-122"/>
                <a:cs typeface="Consolas" panose="020B0609020204030204" charset="0"/>
              </a:rPr>
              <a:t>数组操作：</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查找元素：未排序数组用顺序查找；排序数组用折半</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检索元素：一条指令：RetrieveValue ← array[9]</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插入元素：尾部插入：开始或中间插入（费事）</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rPr>
              <a:t>删除元素：类似于插入元素</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数组的遍历Traversal of arrays：应用于数组中每个元素的操作</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在</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C</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中，字符串是由字符构成的数组；</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C++</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，字符串既可是数组，也可指</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string</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这种数据类型；</a:t>
            </a:r>
            <a:r>
              <a:rPr lang="en-US" altLang="zh-CN" sz="1800">
                <a:solidFill>
                  <a:schemeClr val="tx1">
                    <a:lumMod val="65000"/>
                    <a:lumOff val="35000"/>
                  </a:schemeClr>
                </a:solidFill>
                <a:latin typeface="Consolas" panose="020B0609020204030204" charset="0"/>
                <a:ea typeface="幼圆" panose="02010509060101010101" charset="-122"/>
                <a:cs typeface="Consolas" panose="020B0609020204030204" charset="0"/>
              </a:rPr>
              <a:t>Java</a:t>
            </a:r>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rPr>
              <a:t>中，字符串是数据类型。</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记录</a:t>
            </a:r>
            <a:endParaRPr lang="zh-CN" altLang="en-US"/>
          </a:p>
        </p:txBody>
      </p:sp>
      <p:sp>
        <p:nvSpPr>
          <p:cNvPr id="5" name="副标题 4"/>
          <p:cNvSpPr/>
          <p:nvPr>
            <p:ph type="subTitle" idx="1"/>
          </p:nvPr>
        </p:nvSpPr>
        <p:spPr/>
        <p:txBody>
          <a:bodyPr/>
          <a:p>
            <a:r>
              <a:rPr lang="zh-CN" altLang="en-US" sz="1800"/>
              <a:t>RECORDS</a:t>
            </a:r>
            <a:endParaRPr lang="zh-CN" altLang="en-US" sz="1800"/>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a:t>记录</a:t>
            </a:r>
            <a:endParaRPr lang="zh-CN" altLang="en-US"/>
          </a:p>
        </p:txBody>
      </p:sp>
      <p:sp>
        <p:nvSpPr>
          <p:cNvPr id="3" name="内容占位符 2"/>
          <p:cNvSpPr/>
          <p:nvPr>
            <p:ph idx="1"/>
          </p:nvPr>
        </p:nvSpPr>
        <p:spPr/>
        <p:txBody>
          <a:bodyPr/>
          <a:p>
            <a:r>
              <a:rPr lang="zh-CN" altLang="en-US" sz="1800">
                <a:latin typeface="Consolas" panose="020B0609020204030204" charset="0"/>
                <a:ea typeface="幼圆" panose="02010509060101010101" charset="-122"/>
              </a:rPr>
              <a:t>在记录中的元素可以是相同类型或 不同类型，但记录中的所有元素必须是关联的。</a:t>
            </a:r>
            <a:endParaRPr lang="zh-CN" altLang="en-US" sz="1800">
              <a:latin typeface="Consolas" panose="020B0609020204030204" charset="0"/>
              <a:ea typeface="幼圆" panose="02010509060101010101" charset="-122"/>
            </a:endParaRPr>
          </a:p>
          <a:p>
            <a:r>
              <a:rPr lang="zh-CN" altLang="en-US" sz="1800">
                <a:latin typeface="Consolas" panose="020B0609020204030204" charset="0"/>
                <a:ea typeface="幼圆" panose="02010509060101010101" charset="-122"/>
              </a:rPr>
              <a:t>记录中的每个元素称为域（</a:t>
            </a:r>
            <a:r>
              <a:rPr lang="en-US" altLang="zh-CN" sz="1800">
                <a:latin typeface="Consolas" panose="020B0609020204030204" charset="0"/>
                <a:ea typeface="幼圆" panose="02010509060101010101" charset="-122"/>
              </a:rPr>
              <a:t>field</a:t>
            </a:r>
            <a:r>
              <a:rPr lang="zh-CN" altLang="en-US" sz="1800">
                <a:latin typeface="Consolas" panose="020B0609020204030204" charset="0"/>
                <a:ea typeface="幼圆" panose="02010509060101010101" charset="-122"/>
              </a:rPr>
              <a:t>）。域是具有含义的最小命名数据。</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它有类型且存在于内存中。</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它能被赋值，反之也能够被选择和操纵。</a:t>
            </a:r>
            <a:endParaRPr lang="zh-CN" altLang="en-US" sz="1800">
              <a:latin typeface="Consolas" panose="020B0609020204030204" charset="0"/>
              <a:ea typeface="幼圆" panose="02010509060101010101" charset="-122"/>
            </a:endParaRPr>
          </a:p>
          <a:p>
            <a:pPr lvl="1"/>
            <a:r>
              <a:rPr lang="zh-CN" altLang="en-US" sz="1800">
                <a:latin typeface="Consolas" panose="020B0609020204030204" charset="0"/>
                <a:ea typeface="幼圆" panose="02010509060101010101" charset="-122"/>
              </a:rPr>
              <a:t>域不同于变量主要在于它是记录的一部分。</a:t>
            </a:r>
            <a:endParaRPr lang="zh-CN" altLang="en-US" sz="1800">
              <a:latin typeface="Consolas" panose="020B0609020204030204" charset="0"/>
              <a:ea typeface="幼圆" panose="02010509060101010101" charset="-122"/>
            </a:endParaRPr>
          </a:p>
          <a:p>
            <a:pPr marL="228600" lvl="0"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rPr>
              <a:t>命名：在记录中也有两种标识符：记录的名字和记录中各个域的名字。</a:t>
            </a:r>
            <a:endParaRPr lang="zh-CN" altLang="en-US">
              <a:solidFill>
                <a:schemeClr val="tx1">
                  <a:lumMod val="65000"/>
                  <a:lumOff val="35000"/>
                </a:schemeClr>
              </a:solidFill>
              <a:latin typeface="Consolas" panose="020B0609020204030204" charset="0"/>
              <a:ea typeface="幼圆" panose="02010509060101010101" charset="-122"/>
            </a:endParaRPr>
          </a:p>
          <a:p>
            <a:pPr marL="685800" lvl="1"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rPr>
              <a:t>记录的名字是整个结构的名字，而每个域的名字允许我们存取这些域。</a:t>
            </a:r>
            <a:endParaRPr lang="zh-CN" altLang="en-US">
              <a:solidFill>
                <a:schemeClr val="tx1">
                  <a:lumMod val="65000"/>
                  <a:lumOff val="35000"/>
                </a:schemeClr>
              </a:solidFill>
              <a:latin typeface="Consolas" panose="020B0609020204030204" charset="0"/>
              <a:ea typeface="幼圆" panose="02010509060101010101" charset="-122"/>
            </a:endParaRPr>
          </a:p>
          <a:p>
            <a:pPr marL="685800" lvl="1" indent="-228600">
              <a:buFont typeface="Arial" panose="020B0604020202020204" pitchFamily="34" charset="0"/>
              <a:buChar char="●"/>
            </a:pPr>
            <a:r>
              <a:rPr lang="zh-CN" altLang="en-US">
                <a:latin typeface="Consolas" panose="020B0609020204030204" charset="0"/>
                <a:ea typeface="幼圆" panose="02010509060101010101" charset="-122"/>
                <a:sym typeface="+mn-ea"/>
              </a:rPr>
              <a:t>大多数 编程语言使用点(.)来分隔结构(记录)名和它成员(域)的名字。</a:t>
            </a:r>
            <a:endParaRPr lang="zh-CN" altLang="en-US">
              <a:solidFill>
                <a:schemeClr val="tx1">
                  <a:lumMod val="65000"/>
                  <a:lumOff val="35000"/>
                </a:schemeClr>
              </a:solidFill>
              <a:latin typeface="Consolas" panose="020B0609020204030204" charset="0"/>
              <a:ea typeface="幼圆" panose="02010509060101010101" charset="-122"/>
            </a:endParaRPr>
          </a:p>
          <a:p>
            <a:pPr marL="1143000" lvl="2"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rPr>
              <a:t>例如，图11-7的 student 记录中，记录的名字是student,域的名字是 student.id、student.name 和student.grade。</a:t>
            </a:r>
            <a:endParaRPr lang="zh-CN" altLang="en-US">
              <a:solidFill>
                <a:schemeClr val="tx1">
                  <a:lumMod val="65000"/>
                  <a:lumOff val="35000"/>
                </a:schemeClr>
              </a:solidFill>
              <a:latin typeface="Consolas" panose="020B0609020204030204" charset="0"/>
              <a:ea typeface="幼圆" panose="02010509060101010101" charset="-122"/>
            </a:endParaRP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77565" y="290265"/>
            <a:ext cx="10969200" cy="705600"/>
          </a:xfrm>
        </p:spPr>
        <p:txBody>
          <a:bodyPr/>
          <a:p>
            <a:r>
              <a:rPr lang="zh-CN" altLang="en-US"/>
              <a:t>记录数组</a:t>
            </a:r>
            <a:endParaRPr lang="zh-CN" altLang="en-US"/>
          </a:p>
        </p:txBody>
      </p:sp>
      <p:sp>
        <p:nvSpPr>
          <p:cNvPr id="3" name="内容占位符 2"/>
          <p:cNvSpPr/>
          <p:nvPr>
            <p:ph idx="1"/>
          </p:nvPr>
        </p:nvSpPr>
        <p:spPr>
          <a:xfrm>
            <a:off x="339725" y="996315"/>
            <a:ext cx="10968990" cy="4947285"/>
          </a:xfrm>
        </p:spPr>
        <p:txBody>
          <a:bodyPr>
            <a:normAutofit/>
          </a:bodyPr>
          <a:p>
            <a:r>
              <a:rPr lang="zh-CN" altLang="en-US">
                <a:latin typeface="Consolas" panose="020B0609020204030204" charset="0"/>
                <a:ea typeface="幼圆" panose="02010509060101010101" charset="-122"/>
                <a:cs typeface="Consolas" panose="020B0609020204030204" charset="0"/>
              </a:rPr>
              <a:t>数组和记录数组都表示数据项的列表。</a:t>
            </a:r>
            <a:endParaRPr lang="zh-CN" altLang="en-US">
              <a:latin typeface="Consolas" panose="020B0609020204030204" charset="0"/>
              <a:ea typeface="幼圆" panose="02010509060101010101" charset="-122"/>
              <a:cs typeface="Consolas" panose="020B0609020204030204" charset="0"/>
            </a:endParaRPr>
          </a:p>
          <a:p>
            <a:pPr lvl="1"/>
            <a:r>
              <a:rPr lang="zh-CN" altLang="en-US">
                <a:latin typeface="Consolas" panose="020B0609020204030204" charset="0"/>
                <a:ea typeface="幼圆" panose="02010509060101010101" charset="-122"/>
                <a:cs typeface="Consolas" panose="020B0609020204030204" charset="0"/>
                <a:sym typeface="+mn-ea"/>
              </a:rPr>
              <a:t>数组定义了元素的集合；</a:t>
            </a:r>
            <a:r>
              <a:rPr lang="zh-CN" altLang="en-US">
                <a:latin typeface="Consolas" panose="020B0609020204030204" charset="0"/>
                <a:ea typeface="幼圆" panose="02010509060101010101" charset="-122"/>
                <a:cs typeface="Consolas" panose="020B0609020204030204" charset="0"/>
              </a:rPr>
              <a:t>可以被看成是记录数组的一种特例，其中每个元素是只带一个域的记录。</a:t>
            </a:r>
            <a:endParaRPr lang="zh-CN" altLang="en-US">
              <a:latin typeface="Consolas" panose="020B0609020204030204" charset="0"/>
              <a:ea typeface="幼圆" panose="02010509060101010101" charset="-122"/>
              <a:cs typeface="Consolas" panose="020B0609020204030204" charset="0"/>
            </a:endParaRPr>
          </a:p>
          <a:p>
            <a:pPr lvl="1"/>
            <a:r>
              <a:rPr lang="zh-CN" altLang="en-US">
                <a:latin typeface="Consolas" panose="020B0609020204030204" charset="0"/>
                <a:ea typeface="幼圆" panose="02010509060101010101" charset="-122"/>
                <a:cs typeface="Consolas" panose="020B0609020204030204" charset="0"/>
                <a:sym typeface="+mn-ea"/>
              </a:rPr>
              <a:t>记录定义了元素可以确认的部分</a:t>
            </a:r>
            <a:r>
              <a:rPr lang="en-US" altLang="zh-CN">
                <a:latin typeface="Consolas" panose="020B0609020204030204" charset="0"/>
                <a:ea typeface="幼圆" panose="02010509060101010101" charset="-122"/>
                <a:cs typeface="Consolas" panose="020B0609020204030204" charset="0"/>
                <a:sym typeface="+mn-ea"/>
              </a:rPr>
              <a:t>/</a:t>
            </a:r>
            <a:r>
              <a:rPr lang="zh-CN" altLang="en-US">
                <a:latin typeface="Consolas" panose="020B0609020204030204" charset="0"/>
                <a:ea typeface="幼圆" panose="02010509060101010101" charset="-122"/>
                <a:cs typeface="Consolas" panose="020B0609020204030204" charset="0"/>
                <a:sym typeface="+mn-ea"/>
              </a:rPr>
              <a:t>属性。 </a:t>
            </a:r>
            <a:endParaRPr lang="zh-CN" altLang="en-US">
              <a:latin typeface="Consolas" panose="020B0609020204030204" charset="0"/>
              <a:ea typeface="幼圆" panose="02010509060101010101" charset="-122"/>
              <a:cs typeface="Consolas" panose="020B0609020204030204" charset="0"/>
              <a:sym typeface="+mn-ea"/>
            </a:endParaRPr>
          </a:p>
          <a:p>
            <a:pPr lvl="1"/>
            <a:r>
              <a:rPr lang="zh-CN" altLang="en-US">
                <a:latin typeface="Consolas" panose="020B0609020204030204" charset="0"/>
                <a:ea typeface="幼圆" panose="02010509060101010101" charset="-122"/>
                <a:cs typeface="Consolas" panose="020B0609020204030204" charset="0"/>
                <a:sym typeface="+mn-ea"/>
              </a:rPr>
              <a:t>例如，数组可以定义一个班级的学生(40位学生),而记录定义了学生不同的属性，如标识、 姓名或成绩等</a:t>
            </a:r>
            <a:endParaRPr lang="zh-CN" altLang="en-US">
              <a:latin typeface="Consolas" panose="020B0609020204030204" charset="0"/>
              <a:ea typeface="幼圆" panose="02010509060101010101" charset="-122"/>
              <a:cs typeface="Consolas" panose="020B0609020204030204" charset="0"/>
              <a:sym typeface="+mn-ea"/>
            </a:endParaRPr>
          </a:p>
          <a:p>
            <a:pPr marL="228600" lvl="0"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rPr>
              <a:t>如果我们需要定义元素的集合，且同时需要定义元素的属性，那么可以使用记录数组。</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a:latin typeface="Consolas" panose="020B0609020204030204" charset="0"/>
                <a:ea typeface="幼圆" panose="02010509060101010101" charset="-122"/>
                <a:cs typeface="Consolas" panose="020B0609020204030204" charset="0"/>
                <a:sym typeface="+mn-ea"/>
              </a:rPr>
              <a:t>首先定义元素：数组的名字定义了整个结构</a:t>
            </a:r>
            <a:r>
              <a:rPr lang="en-US" altLang="zh-CN">
                <a:latin typeface="Consolas" panose="020B0609020204030204" charset="0"/>
                <a:ea typeface="幼圆" panose="02010509060101010101" charset="-122"/>
                <a:cs typeface="Consolas" panose="020B0609020204030204" charset="0"/>
                <a:sym typeface="+mn-ea"/>
              </a:rPr>
              <a:t>+</a:t>
            </a:r>
            <a:r>
              <a:rPr lang="zh-CN" altLang="en-US">
                <a:latin typeface="Consolas" panose="020B0609020204030204" charset="0"/>
                <a:ea typeface="幼圆" panose="02010509060101010101" charset="-122"/>
                <a:cs typeface="Consolas" panose="020B0609020204030204" charset="0"/>
                <a:sym typeface="+mn-ea"/>
              </a:rPr>
              <a:t>每个元素相应的索引</a:t>
            </a:r>
            <a:endParaRPr lang="zh-CN" altLang="en-US">
              <a:latin typeface="Consolas" panose="020B0609020204030204" charset="0"/>
              <a:ea typeface="幼圆" panose="02010509060101010101" charset="-122"/>
              <a:cs typeface="Consolas" panose="020B0609020204030204" charset="0"/>
              <a:sym typeface="+mn-ea"/>
            </a:endParaRPr>
          </a:p>
          <a:p>
            <a:pPr marL="685800" lvl="1"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rPr>
              <a:t>其次定义元素的部分</a:t>
            </a:r>
            <a:r>
              <a:rPr lang="en-US" altLang="zh-CN">
                <a:solidFill>
                  <a:schemeClr val="tx1">
                    <a:lumMod val="65000"/>
                    <a:lumOff val="35000"/>
                  </a:schemeClr>
                </a:solidFill>
                <a:latin typeface="Consolas" panose="020B0609020204030204" charset="0"/>
                <a:ea typeface="幼圆" panose="02010509060101010101" charset="-122"/>
                <a:cs typeface="Consolas" panose="020B0609020204030204" charset="0"/>
              </a:rPr>
              <a:t>/</a:t>
            </a: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rPr>
              <a:t>属性</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685800" lvl="1"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rPr>
              <a:t>(student[3]).id</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1143000" lvl="2" indent="-228600">
              <a:buFont typeface="Arial" panose="020B0604020202020204" pitchFamily="34" charset="0"/>
              <a:buChar char="●"/>
            </a:pPr>
            <a:r>
              <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rPr>
              <a:t>括号告诉我们索引运算符要先于点运算符</a:t>
            </a: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endParaRPr lang="zh-CN" altLang="en-US">
              <a:solidFill>
                <a:schemeClr val="tx1">
                  <a:lumMod val="65000"/>
                  <a:lumOff val="35000"/>
                </a:schemeClr>
              </a:solidFill>
              <a:latin typeface="Consolas" panose="020B0609020204030204" charset="0"/>
              <a:ea typeface="幼圆" panose="02010509060101010101" charset="-122"/>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7492365" y="153670"/>
            <a:ext cx="4000500" cy="2367915"/>
          </a:xfrm>
          <a:prstGeom prst="rect">
            <a:avLst/>
          </a:prstGeom>
        </p:spPr>
      </p:pic>
    </p:spTree>
    <p:custDataLst>
      <p:tags r:id="rId3"/>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p:nvPr>
            <p:ph type="ctrTitle"/>
          </p:nvPr>
        </p:nvSpPr>
        <p:spPr/>
        <p:txBody>
          <a:bodyPr/>
          <a:p>
            <a:r>
              <a:rPr lang="zh-CN" altLang="en-US"/>
              <a:t>链表</a:t>
            </a:r>
            <a:endParaRPr lang="zh-CN" altLang="en-US"/>
          </a:p>
        </p:txBody>
      </p:sp>
      <p:sp>
        <p:nvSpPr>
          <p:cNvPr id="5" name="副标题 4"/>
          <p:cNvSpPr/>
          <p:nvPr>
            <p:ph type="subTitle" idx="1"/>
          </p:nvPr>
        </p:nvSpPr>
        <p:spPr/>
        <p:txBody>
          <a:bodyPr/>
          <a:p>
            <a:endParaRPr lang="zh-CN" altLang="en-US" sz="1800"/>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71520" y="196920"/>
            <a:ext cx="10969200" cy="705600"/>
          </a:xfrm>
        </p:spPr>
        <p:txBody>
          <a:bodyPr/>
          <a:p>
            <a:r>
              <a:rPr lang="zh-CN" altLang="en-US"/>
              <a:t>链表的</a:t>
            </a:r>
            <a:r>
              <a:rPr lang="zh-CN" altLang="en-US"/>
              <a:t>组成</a:t>
            </a:r>
            <a:endParaRPr lang="zh-CN" altLang="en-US"/>
          </a:p>
        </p:txBody>
      </p:sp>
      <p:sp>
        <p:nvSpPr>
          <p:cNvPr id="3" name="内容占位符 2"/>
          <p:cNvSpPr/>
          <p:nvPr>
            <p:ph idx="1"/>
          </p:nvPr>
        </p:nvSpPr>
        <p:spPr>
          <a:xfrm>
            <a:off x="171520" y="822380"/>
            <a:ext cx="10969200" cy="4759200"/>
          </a:xfrm>
        </p:spPr>
        <p:txBody>
          <a:bodyPr/>
          <a:p>
            <a:r>
              <a:rPr lang="zh-CN" altLang="en-US" sz="1600">
                <a:latin typeface="Consolas" panose="020B0609020204030204" charset="0"/>
                <a:ea typeface="幼圆" panose="02010509060101010101" charset="-122"/>
                <a:cs typeface="Consolas" panose="020B0609020204030204" charset="0"/>
              </a:rPr>
              <a:t>链表是一个数据的集合，每个元素</a:t>
            </a:r>
            <a:r>
              <a:rPr lang="en-US" altLang="zh-CN" sz="1600">
                <a:latin typeface="Consolas" panose="020B0609020204030204" charset="0"/>
                <a:ea typeface="幼圆" panose="02010509060101010101" charset="-122"/>
                <a:cs typeface="Consolas" panose="020B0609020204030204" charset="0"/>
              </a:rPr>
              <a:t>——</a:t>
            </a:r>
            <a:r>
              <a:rPr lang="zh-CN" altLang="en-US" sz="1600">
                <a:latin typeface="Consolas" panose="020B0609020204030204" charset="0"/>
                <a:ea typeface="幼圆" panose="02010509060101010101" charset="-122"/>
                <a:cs typeface="Consolas" panose="020B0609020204030204" charset="0"/>
              </a:rPr>
              <a:t>节点（</a:t>
            </a:r>
            <a:r>
              <a:rPr lang="en-US" altLang="zh-CN" sz="1600">
                <a:latin typeface="Consolas" panose="020B0609020204030204" charset="0"/>
                <a:ea typeface="幼圆" panose="02010509060101010101" charset="-122"/>
                <a:cs typeface="Consolas" panose="020B0609020204030204" charset="0"/>
              </a:rPr>
              <a:t>node</a:t>
            </a:r>
            <a:r>
              <a:rPr lang="zh-CN" altLang="en-US" sz="1600">
                <a:latin typeface="Consolas" panose="020B0609020204030204" charset="0"/>
                <a:ea typeface="幼圆" panose="02010509060101010101" charset="-122"/>
                <a:cs typeface="Consolas" panose="020B0609020204030204" charset="0"/>
              </a:rPr>
              <a:t>）包含两部分：数据和链</a:t>
            </a:r>
            <a:r>
              <a:rPr lang="zh-CN" altLang="en-US" sz="1600">
                <a:latin typeface="Consolas" panose="020B0609020204030204" charset="0"/>
                <a:ea typeface="幼圆" panose="02010509060101010101" charset="-122"/>
                <a:cs typeface="Consolas" panose="020B0609020204030204" charset="0"/>
                <a:sym typeface="+mn-ea"/>
              </a:rPr>
              <a:t>。</a:t>
            </a:r>
            <a:endParaRPr lang="zh-CN" altLang="en-US" sz="1600">
              <a:latin typeface="Consolas" panose="020B0609020204030204" charset="0"/>
              <a:ea typeface="幼圆" panose="02010509060101010101" charset="-122"/>
              <a:cs typeface="Consolas" panose="020B0609020204030204" charset="0"/>
              <a:sym typeface="+mn-ea"/>
            </a:endParaRPr>
          </a:p>
          <a:p>
            <a:pPr marL="228600" lvl="0" indent="-228600">
              <a:buFont typeface="Arial" panose="020B0604020202020204" pitchFamily="34" charset="0"/>
              <a:buChar char="●"/>
            </a:pPr>
            <a:r>
              <a:rPr lang="zh-CN" altLang="en-US" sz="1600" b="1" u="sng">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第一个元素：</a:t>
            </a:r>
            <a:r>
              <a:rPr lang="zh-CN" altLang="en-US" sz="16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一个指针变量标识该列表</a:t>
            </a:r>
            <a:r>
              <a:rPr lang="zh-CN" altLang="en-US" sz="16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。列表名</a:t>
            </a:r>
            <a:r>
              <a:rPr lang="en-US" altLang="zh-CN" sz="16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a:t>
            </a:r>
            <a:r>
              <a:rPr lang="zh-CN" altLang="en-US" sz="16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头指针</a:t>
            </a:r>
            <a:r>
              <a:rPr lang="zh-CN" altLang="en-US" sz="16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名。</a:t>
            </a:r>
            <a:endParaRPr lang="zh-CN" altLang="en-US" sz="16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r>
              <a:rPr lang="zh-CN" altLang="en-US" sz="1600">
                <a:latin typeface="Consolas" panose="020B0609020204030204" charset="0"/>
                <a:ea typeface="幼圆" panose="02010509060101010101" charset="-122"/>
                <a:cs typeface="Consolas" panose="020B0609020204030204" charset="0"/>
                <a:sym typeface="+mn-ea"/>
              </a:rPr>
              <a:t>我们把头指针为空的链表定义为空链表。</a:t>
            </a:r>
            <a:endParaRPr lang="zh-CN" altLang="en-US" sz="1600">
              <a:latin typeface="Consolas" panose="020B0609020204030204" charset="0"/>
              <a:ea typeface="幼圆" panose="02010509060101010101" charset="-122"/>
              <a:cs typeface="Consolas" panose="020B0609020204030204" charset="0"/>
              <a:sym typeface="+mn-ea"/>
            </a:endParaRPr>
          </a:p>
          <a:p>
            <a:r>
              <a:rPr lang="zh-CN" altLang="en-US" sz="1600">
                <a:latin typeface="Consolas" panose="020B0609020204030204" charset="0"/>
                <a:ea typeface="幼圆" panose="02010509060101010101" charset="-122"/>
                <a:cs typeface="Consolas" panose="020B0609020204030204" charset="0"/>
                <a:sym typeface="+mn-ea"/>
              </a:rPr>
              <a:t>节点是至少包括两个域的记录：一个包含数据</a:t>
            </a:r>
            <a:r>
              <a:rPr lang="en-US" altLang="zh-CN" sz="1600">
                <a:latin typeface="Consolas" panose="020B0609020204030204" charset="0"/>
                <a:ea typeface="幼圆" panose="02010509060101010101" charset="-122"/>
                <a:cs typeface="Consolas" panose="020B0609020204030204" charset="0"/>
                <a:sym typeface="+mn-ea"/>
              </a:rPr>
              <a:t>(</a:t>
            </a:r>
            <a:r>
              <a:rPr lang="en-US" altLang="zh-CN" sz="1600">
                <a:cs typeface="Consolas" panose="020B0609020204030204" charset="0"/>
                <a:sym typeface="+mn-ea"/>
              </a:rPr>
              <a:t>(*xx).data</a:t>
            </a:r>
            <a:r>
              <a:rPr lang="en-US" altLang="zh-CN" sz="1600">
                <a:latin typeface="Consolas" panose="020B0609020204030204" charset="0"/>
                <a:ea typeface="幼圆" panose="02010509060101010101" charset="-122"/>
                <a:cs typeface="Consolas" panose="020B0609020204030204" charset="0"/>
                <a:sym typeface="+mn-ea"/>
              </a:rPr>
              <a:t>)</a:t>
            </a:r>
            <a:r>
              <a:rPr lang="zh-CN" altLang="en-US" sz="1600">
                <a:latin typeface="Consolas" panose="020B0609020204030204" charset="0"/>
                <a:ea typeface="幼圆" panose="02010509060101010101" charset="-122"/>
                <a:cs typeface="Consolas" panose="020B0609020204030204" charset="0"/>
                <a:sym typeface="+mn-ea"/>
              </a:rPr>
              <a:t>，另一个包含链表中下一个节点的地址(链接</a:t>
            </a:r>
            <a:r>
              <a:rPr lang="en-US" altLang="zh-CN" sz="1600">
                <a:cs typeface="Consolas" panose="020B0609020204030204" charset="0"/>
                <a:sym typeface="+mn-ea"/>
              </a:rPr>
              <a:t>(*xx).link</a:t>
            </a:r>
            <a:r>
              <a:rPr lang="zh-CN" altLang="en-US" sz="1600">
                <a:latin typeface="Consolas" panose="020B0609020204030204" charset="0"/>
                <a:ea typeface="幼圆" panose="02010509060101010101" charset="-122"/>
                <a:cs typeface="Consolas" panose="020B0609020204030204" charset="0"/>
                <a:sym typeface="+mn-ea"/>
              </a:rPr>
              <a:t>)</a:t>
            </a:r>
            <a:endParaRPr lang="zh-CN" altLang="en-US" sz="1600">
              <a:latin typeface="Consolas" panose="020B0609020204030204" charset="0"/>
              <a:ea typeface="幼圆" panose="02010509060101010101" charset="-122"/>
              <a:cs typeface="Consolas" panose="020B0609020204030204" charset="0"/>
              <a:sym typeface="+mn-ea"/>
            </a:endParaRPr>
          </a:p>
          <a:p>
            <a:pPr lvl="1"/>
            <a:r>
              <a:rPr lang="zh-CN" altLang="en-US" sz="1420">
                <a:latin typeface="Consolas" panose="020B0609020204030204" charset="0"/>
                <a:ea typeface="幼圆" panose="02010509060101010101" charset="-122"/>
                <a:cs typeface="Consolas" panose="020B0609020204030204" charset="0"/>
              </a:rPr>
              <a:t>节点的名字与指向节点的指针有关。可能多于一个。</a:t>
            </a:r>
            <a:r>
              <a:rPr lang="en-US" altLang="zh-CN" sz="1420">
                <a:cs typeface="Consolas" panose="020B0609020204030204" charset="0"/>
                <a:sym typeface="+mn-ea"/>
              </a:rPr>
              <a:t>(*xx)</a:t>
            </a:r>
            <a:endParaRPr lang="zh-CN" altLang="en-US" sz="1420">
              <a:latin typeface="Consolas" panose="020B0609020204030204" charset="0"/>
              <a:ea typeface="幼圆" panose="02010509060101010101" charset="-122"/>
              <a:cs typeface="Consolas" panose="020B0609020204030204" charset="0"/>
            </a:endParaRPr>
          </a:p>
          <a:p>
            <a:pPr lvl="1"/>
            <a:r>
              <a:rPr lang="zh-CN" altLang="en-US" sz="1400">
                <a:latin typeface="Consolas" panose="020B0609020204030204" charset="0"/>
                <a:ea typeface="幼圆" panose="02010509060101010101" charset="-122"/>
                <a:cs typeface="Consolas" panose="020B0609020204030204" charset="0"/>
              </a:rPr>
              <a:t>链（</a:t>
            </a:r>
            <a:r>
              <a:rPr lang="en-US" altLang="zh-CN" sz="1400">
                <a:latin typeface="Consolas" panose="020B0609020204030204" charset="0"/>
                <a:ea typeface="幼圆" panose="02010509060101010101" charset="-122"/>
                <a:cs typeface="Consolas" panose="020B0609020204030204" charset="0"/>
              </a:rPr>
              <a:t>link</a:t>
            </a:r>
            <a:r>
              <a:rPr lang="zh-CN" altLang="en-US" sz="1400">
                <a:latin typeface="Consolas" panose="020B0609020204030204" charset="0"/>
                <a:ea typeface="幼圆" panose="02010509060101010101" charset="-122"/>
                <a:cs typeface="Consolas" panose="020B0609020204030204" charset="0"/>
              </a:rPr>
              <a:t>）将数据连在一起，它包含一个指明列表中下一个元素的指针(地址)。</a:t>
            </a:r>
            <a:endParaRPr lang="zh-CN" altLang="en-US" sz="1400">
              <a:latin typeface="Consolas" panose="020B0609020204030204" charset="0"/>
              <a:ea typeface="幼圆" panose="02010509060101010101" charset="-122"/>
              <a:cs typeface="Consolas" panose="020B0609020204030204" charset="0"/>
            </a:endParaRPr>
          </a:p>
          <a:p>
            <a:pPr lvl="1"/>
            <a:r>
              <a:rPr lang="zh-CN" altLang="en-US" sz="1400">
                <a:latin typeface="Consolas" panose="020B0609020204030204" charset="0"/>
                <a:ea typeface="幼圆" panose="02010509060101010101" charset="-122"/>
                <a:cs typeface="Consolas" panose="020B0609020204030204" charset="0"/>
                <a:sym typeface="+mn-ea"/>
              </a:rPr>
              <a:t>空指针，表示链表的结束。</a:t>
            </a:r>
            <a:endParaRPr lang="zh-CN" altLang="en-US" sz="1400">
              <a:latin typeface="Consolas" panose="020B0609020204030204" charset="0"/>
              <a:ea typeface="幼圆" panose="02010509060101010101" charset="-122"/>
              <a:cs typeface="Consolas" panose="020B0609020204030204" charset="0"/>
            </a:endParaRPr>
          </a:p>
          <a:p>
            <a:r>
              <a:rPr lang="en-US" altLang="zh-CN" sz="1600">
                <a:latin typeface="Consolas" panose="020B0609020204030204" charset="0"/>
                <a:ea typeface="幼圆" panose="02010509060101010101" charset="-122"/>
                <a:cs typeface="Consolas" panose="020B0609020204030204" charset="0"/>
              </a:rPr>
              <a:t>pointer</a:t>
            </a:r>
            <a:r>
              <a:rPr lang="zh-CN" altLang="en-US" sz="1600">
                <a:latin typeface="Consolas" panose="020B0609020204030204" charset="0"/>
                <a:ea typeface="幼圆" panose="02010509060101010101" charset="-122"/>
                <a:cs typeface="Consolas" panose="020B0609020204030204" charset="0"/>
              </a:rPr>
              <a:t>记号：使用连线显示两个节点间的连接。线的一端有一箭头，线的另一端是一实心圆。</a:t>
            </a:r>
            <a:endParaRPr lang="zh-CN" altLang="en-US" sz="1600">
              <a:latin typeface="Consolas" panose="020B0609020204030204" charset="0"/>
              <a:ea typeface="幼圆" panose="02010509060101010101" charset="-122"/>
              <a:cs typeface="Consolas" panose="020B0609020204030204" charset="0"/>
            </a:endParaRPr>
          </a:p>
          <a:p>
            <a:pPr lvl="1"/>
            <a:r>
              <a:rPr lang="zh-CN" altLang="en-US" sz="1420">
                <a:latin typeface="Consolas" panose="020B0609020204030204" charset="0"/>
                <a:ea typeface="幼圆" panose="02010509060101010101" charset="-122"/>
                <a:cs typeface="Consolas" panose="020B0609020204030204" charset="0"/>
              </a:rPr>
              <a:t>箭头表示箭头所指节点的地址副本。</a:t>
            </a:r>
            <a:endParaRPr lang="zh-CN" altLang="en-US" sz="1420">
              <a:latin typeface="Consolas" panose="020B0609020204030204" charset="0"/>
              <a:ea typeface="幼圆" panose="02010509060101010101" charset="-122"/>
              <a:cs typeface="Consolas" panose="020B0609020204030204" charset="0"/>
            </a:endParaRPr>
          </a:p>
          <a:p>
            <a:pPr lvl="1"/>
            <a:r>
              <a:rPr lang="zh-CN" altLang="en-US" sz="1420">
                <a:latin typeface="Consolas" panose="020B0609020204030204" charset="0"/>
                <a:ea typeface="幼圆" panose="02010509060101010101" charset="-122"/>
                <a:cs typeface="Consolas" panose="020B0609020204030204" charset="0"/>
              </a:rPr>
              <a:t>实心圆显示了地址的副本存储的地方</a:t>
            </a:r>
            <a:endParaRPr lang="zh-CN" altLang="en-US" sz="1420">
              <a:latin typeface="Consolas" panose="020B0609020204030204" charset="0"/>
              <a:ea typeface="幼圆" panose="02010509060101010101" charset="-122"/>
              <a:cs typeface="Consolas" panose="020B0609020204030204" charset="0"/>
            </a:endParaRPr>
          </a:p>
          <a:p>
            <a:pPr lvl="1"/>
            <a:r>
              <a:rPr lang="zh-CN" altLang="en-US" sz="1420">
                <a:latin typeface="Consolas" panose="020B0609020204030204" charset="0"/>
                <a:ea typeface="幼圆" panose="02010509060101010101" charset="-122"/>
                <a:cs typeface="Consolas" panose="020B0609020204030204" charset="0"/>
              </a:rPr>
              <a:t>我们可以把 地址的副本存在多于一个的位置。如图</a:t>
            </a:r>
            <a:endParaRPr lang="zh-CN" altLang="en-US" sz="1420">
              <a:latin typeface="Consolas" panose="020B0609020204030204" charset="0"/>
              <a:ea typeface="幼圆" panose="02010509060101010101" charset="-122"/>
              <a:cs typeface="Consolas" panose="020B0609020204030204" charset="0"/>
            </a:endParaRPr>
          </a:p>
        </p:txBody>
      </p:sp>
      <p:pic>
        <p:nvPicPr>
          <p:cNvPr id="6" name="图片 5"/>
          <p:cNvPicPr>
            <a:picLocks noChangeAspect="1"/>
          </p:cNvPicPr>
          <p:nvPr>
            <p:custDataLst>
              <p:tags r:id="rId1"/>
            </p:custDataLst>
          </p:nvPr>
        </p:nvPicPr>
        <p:blipFill>
          <a:blip r:embed="rId2"/>
          <a:stretch>
            <a:fillRect/>
          </a:stretch>
        </p:blipFill>
        <p:spPr>
          <a:xfrm>
            <a:off x="114935" y="4864100"/>
            <a:ext cx="6132195" cy="15113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600825" y="4683760"/>
            <a:ext cx="4539615" cy="2008505"/>
          </a:xfrm>
          <a:prstGeom prst="rect">
            <a:avLst/>
          </a:prstGeom>
        </p:spPr>
      </p:pic>
    </p:spTree>
    <p:custDataLst>
      <p:tags r:id="rId5"/>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84220" y="189935"/>
            <a:ext cx="10969200" cy="705600"/>
          </a:xfrm>
        </p:spPr>
        <p:txBody>
          <a:bodyPr/>
          <a:p>
            <a:r>
              <a:rPr lang="zh-CN" altLang="en-US"/>
              <a:t>数组与链表</a:t>
            </a:r>
            <a:endParaRPr lang="zh-CN" altLang="en-US"/>
          </a:p>
        </p:txBody>
      </p:sp>
      <p:sp>
        <p:nvSpPr>
          <p:cNvPr id="3" name="内容占位符 2"/>
          <p:cNvSpPr/>
          <p:nvPr>
            <p:ph idx="1"/>
          </p:nvPr>
        </p:nvSpPr>
        <p:spPr>
          <a:xfrm>
            <a:off x="258515" y="966525"/>
            <a:ext cx="10969200" cy="4759200"/>
          </a:xfrm>
        </p:spPr>
        <p:txBody>
          <a:bodyPr/>
          <a:p>
            <a:r>
              <a:rPr lang="zh-CN" altLang="en-US"/>
              <a:t>唯一的区别在于数据项连接在一起的方式。 </a:t>
            </a:r>
            <a:endParaRPr lang="zh-CN" altLang="en-US"/>
          </a:p>
          <a:p>
            <a:pPr lvl="1"/>
            <a:r>
              <a:rPr lang="zh-CN" altLang="en-US"/>
              <a:t>在记录数组中，连接工具是索引。</a:t>
            </a:r>
            <a:endParaRPr lang="zh-CN" altLang="en-US"/>
          </a:p>
          <a:p>
            <a:pPr lvl="1"/>
            <a:r>
              <a:rPr lang="zh-CN" altLang="en-US"/>
              <a:t>在链表中，连接工具是指向下一元素的链(指针或下一元素的地址)</a:t>
            </a:r>
            <a:endParaRPr lang="zh-CN" altLang="en-US"/>
          </a:p>
          <a:p>
            <a:pPr lvl="1"/>
            <a:endParaRPr lang="zh-CN" altLang="en-US"/>
          </a:p>
          <a:p>
            <a:pPr marL="228600" lvl="0" indent="-228600">
              <a:buFont typeface="Arial" panose="020B0604020202020204" pitchFamily="34" charset="0"/>
              <a:buChar char="●"/>
            </a:pPr>
            <a:r>
              <a:rPr lang="zh-CN" altLang="en-US">
                <a:solidFill>
                  <a:schemeClr val="tx1">
                    <a:lumMod val="65000"/>
                    <a:lumOff val="35000"/>
                  </a:schemeClr>
                </a:solidFill>
              </a:rPr>
              <a:t>数组的元素在内存中是一个接一个中间无间隔存储的，即列表是连续的。</a:t>
            </a:r>
            <a:endParaRPr lang="zh-CN" altLang="en-US">
              <a:solidFill>
                <a:schemeClr val="tx1">
                  <a:lumMod val="65000"/>
                  <a:lumOff val="35000"/>
                </a:schemeClr>
              </a:solidFill>
            </a:endParaRPr>
          </a:p>
          <a:p>
            <a:pPr marL="228600" lvl="0" indent="-228600">
              <a:buFont typeface="Arial" panose="020B0604020202020204" pitchFamily="34" charset="0"/>
              <a:buChar char="●"/>
            </a:pPr>
            <a:r>
              <a:rPr lang="zh-CN" altLang="en-US">
                <a:solidFill>
                  <a:schemeClr val="tx1">
                    <a:lumMod val="65000"/>
                    <a:lumOff val="35000"/>
                  </a:schemeClr>
                </a:solidFill>
              </a:rPr>
              <a:t>链表中的节点的存储中间是有间隔的：节点的链部分把数据项“胶”在一起。换言之，计算机可以选择 连续存储它们或把节点分布在整个内存中。</a:t>
            </a:r>
            <a:endParaRPr lang="zh-CN" altLang="en-US">
              <a:solidFill>
                <a:schemeClr val="tx1">
                  <a:lumMod val="65000"/>
                  <a:lumOff val="35000"/>
                </a:schemeClr>
              </a:solidFill>
            </a:endParaRPr>
          </a:p>
          <a:p>
            <a:pPr marL="685800" lvl="1" indent="-228600">
              <a:buFont typeface="Arial" panose="020B0604020202020204" pitchFamily="34" charset="0"/>
              <a:buChar char="●"/>
            </a:pPr>
            <a:r>
              <a:rPr lang="zh-CN" altLang="en-US">
                <a:solidFill>
                  <a:schemeClr val="tx1">
                    <a:lumMod val="65000"/>
                    <a:lumOff val="35000"/>
                  </a:schemeClr>
                </a:solidFill>
              </a:rPr>
              <a:t>优点：</a:t>
            </a:r>
            <a:r>
              <a:rPr lang="zh-CN" altLang="en-US">
                <a:solidFill>
                  <a:schemeClr val="tx1">
                    <a:lumMod val="65000"/>
                    <a:lumOff val="35000"/>
                  </a:schemeClr>
                </a:solidFill>
              </a:rPr>
              <a:t>方便在链表中进行的插入和删除操作，只需改变指向下一元素地址的指针。</a:t>
            </a:r>
            <a:endParaRPr lang="zh-CN" altLang="en-US">
              <a:solidFill>
                <a:schemeClr val="tx1">
                  <a:lumMod val="65000"/>
                  <a:lumOff val="35000"/>
                </a:schemeClr>
              </a:solidFill>
            </a:endParaRPr>
          </a:p>
          <a:p>
            <a:pPr marL="685800" lvl="1" indent="-228600">
              <a:buFont typeface="Arial" panose="020B0604020202020204" pitchFamily="34" charset="0"/>
              <a:buChar char="●"/>
            </a:pPr>
            <a:r>
              <a:rPr lang="zh-CN" altLang="en-US">
                <a:solidFill>
                  <a:schemeClr val="tx1">
                    <a:lumMod val="65000"/>
                    <a:lumOff val="35000"/>
                  </a:schemeClr>
                </a:solidFill>
              </a:rPr>
              <a:t>额外的开销：链表的每个节点有一个额外的域，存放内存中下一节点的地址。</a:t>
            </a:r>
            <a:endParaRPr lang="zh-CN" altLang="en-US">
              <a:solidFill>
                <a:schemeClr val="tx1">
                  <a:lumMod val="65000"/>
                  <a:lumOff val="35000"/>
                </a:schemeClr>
              </a:solidFill>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02940" y="183585"/>
            <a:ext cx="10969200" cy="705600"/>
          </a:xfrm>
        </p:spPr>
        <p:txBody>
          <a:bodyPr>
            <a:normAutofit fontScale="90000"/>
          </a:bodyPr>
          <a:p>
            <a:r>
              <a:rPr lang="zh-CN" altLang="en-US"/>
              <a:t>十进制系统</a:t>
            </a:r>
            <a:r>
              <a:rPr lang="en-US" altLang="zh-CN"/>
              <a:t>Decimal base=10</a:t>
            </a:r>
            <a:r>
              <a:rPr lang="zh-CN" altLang="en-US"/>
              <a:t>，</a:t>
            </a:r>
            <a:r>
              <a:rPr lang="en-US" altLang="zh-CN"/>
              <a:t>S={0</a:t>
            </a:r>
            <a:r>
              <a:rPr lang="zh-CN" altLang="en-US"/>
              <a:t>，</a:t>
            </a:r>
            <a:r>
              <a:rPr lang="en-US" altLang="zh-CN"/>
              <a:t>1</a:t>
            </a:r>
            <a:r>
              <a:rPr lang="zh-CN" altLang="en-US"/>
              <a:t>，</a:t>
            </a:r>
            <a:r>
              <a:rPr lang="en-US" altLang="zh-CN"/>
              <a:t>2</a:t>
            </a:r>
            <a:r>
              <a:rPr lang="zh-CN" altLang="en-US"/>
              <a:t>，</a:t>
            </a:r>
            <a:r>
              <a:rPr lang="en-US" altLang="zh-CN"/>
              <a:t>3</a:t>
            </a:r>
            <a:r>
              <a:rPr lang="zh-CN" altLang="en-US"/>
              <a:t>，</a:t>
            </a:r>
            <a:r>
              <a:rPr lang="en-US" altLang="zh-CN"/>
              <a:t>4</a:t>
            </a:r>
            <a:r>
              <a:rPr lang="zh-CN" altLang="en-US"/>
              <a:t>，</a:t>
            </a:r>
            <a:r>
              <a:rPr lang="en-US" altLang="zh-CN"/>
              <a:t>5</a:t>
            </a:r>
            <a:r>
              <a:rPr lang="zh-CN" altLang="en-US"/>
              <a:t>，</a:t>
            </a:r>
            <a:r>
              <a:rPr lang="en-US" altLang="zh-CN"/>
              <a:t>6</a:t>
            </a:r>
            <a:r>
              <a:rPr lang="zh-CN" altLang="en-US"/>
              <a:t>，</a:t>
            </a:r>
            <a:r>
              <a:rPr lang="en-US" altLang="zh-CN"/>
              <a:t>7</a:t>
            </a:r>
            <a:r>
              <a:rPr lang="zh-CN" altLang="en-US"/>
              <a:t>，</a:t>
            </a:r>
            <a:r>
              <a:rPr lang="en-US" altLang="zh-CN"/>
              <a:t>8</a:t>
            </a:r>
            <a:r>
              <a:rPr lang="zh-CN" altLang="en-US"/>
              <a:t>，</a:t>
            </a:r>
            <a:r>
              <a:rPr lang="en-US" altLang="zh-CN"/>
              <a:t>9}</a:t>
            </a:r>
            <a:endParaRPr lang="en-US" altLang="zh-CN"/>
          </a:p>
        </p:txBody>
      </p:sp>
      <p:sp>
        <p:nvSpPr>
          <p:cNvPr id="3" name="内容占位符 2"/>
          <p:cNvSpPr/>
          <p:nvPr>
            <p:ph idx="1"/>
          </p:nvPr>
        </p:nvSpPr>
        <p:spPr>
          <a:xfrm>
            <a:off x="145415" y="885190"/>
            <a:ext cx="6567805" cy="1777365"/>
          </a:xfrm>
        </p:spPr>
        <p:txBody>
          <a:bodyPr>
            <a:normAutofit/>
          </a:bodyPr>
          <a:p>
            <a:pPr>
              <a:lnSpc>
                <a:spcPct val="130000"/>
              </a:lnSpc>
            </a:pPr>
            <a:r>
              <a:rPr lang="zh-CN" altLang="en-US" u="none">
                <a:solidFill>
                  <a:srgbClr val="595959"/>
                </a:solidFill>
              </a:rPr>
              <a:t>十进制数的表示和求值很简单！</a:t>
            </a:r>
            <a:endParaRPr lang="zh-CN" altLang="en-US" u="none">
              <a:solidFill>
                <a:srgbClr val="595959"/>
              </a:solidFill>
            </a:endParaRPr>
          </a:p>
          <a:p>
            <a:pPr>
              <a:lnSpc>
                <a:spcPct val="130000"/>
              </a:lnSpc>
            </a:pPr>
            <a:endParaRPr lang="zh-CN" altLang="en-US" u="none">
              <a:solidFill>
                <a:srgbClr val="595959"/>
              </a:solidFill>
            </a:endParaRPr>
          </a:p>
          <a:p>
            <a:pPr>
              <a:lnSpc>
                <a:spcPct val="130000"/>
              </a:lnSpc>
            </a:pPr>
            <a:endParaRPr lang="zh-CN" altLang="en-US" u="none">
              <a:solidFill>
                <a:srgbClr val="595959"/>
              </a:solidFill>
            </a:endParaRPr>
          </a:p>
          <a:p>
            <a:pPr>
              <a:lnSpc>
                <a:spcPct val="130000"/>
              </a:lnSpc>
            </a:pPr>
            <a:endParaRPr lang="zh-CN" altLang="en-US" u="none">
              <a:solidFill>
                <a:srgbClr val="595959"/>
              </a:solidFill>
            </a:endParaRPr>
          </a:p>
          <a:p>
            <a:pPr>
              <a:lnSpc>
                <a:spcPct val="130000"/>
              </a:lnSpc>
            </a:pPr>
            <a:endParaRPr lang="zh-CN" altLang="en-US" u="none">
              <a:solidFill>
                <a:srgbClr val="595959"/>
              </a:solidFill>
            </a:endParaRPr>
          </a:p>
        </p:txBody>
      </p:sp>
      <p:grpSp>
        <p:nvGrpSpPr>
          <p:cNvPr id="9" name="组合 8"/>
          <p:cNvGrpSpPr/>
          <p:nvPr/>
        </p:nvGrpSpPr>
        <p:grpSpPr>
          <a:xfrm>
            <a:off x="130810" y="1514475"/>
            <a:ext cx="6537325" cy="2384425"/>
            <a:chOff x="616" y="3088"/>
            <a:chExt cx="9986" cy="3285"/>
          </a:xfrm>
        </p:grpSpPr>
        <p:pic>
          <p:nvPicPr>
            <p:cNvPr id="5" name="图片 4"/>
            <p:cNvPicPr>
              <a:picLocks noChangeAspect="1"/>
            </p:cNvPicPr>
            <p:nvPr>
              <p:custDataLst>
                <p:tags r:id="rId1"/>
              </p:custDataLst>
            </p:nvPr>
          </p:nvPicPr>
          <p:blipFill>
            <a:blip r:embed="rId2"/>
            <a:stretch>
              <a:fillRect/>
            </a:stretch>
          </p:blipFill>
          <p:spPr>
            <a:xfrm>
              <a:off x="1395" y="4427"/>
              <a:ext cx="9129" cy="1946"/>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16" y="3088"/>
              <a:ext cx="9986" cy="1123"/>
            </a:xfrm>
            <a:prstGeom prst="rect">
              <a:avLst/>
            </a:prstGeom>
          </p:spPr>
        </p:pic>
      </p:grpSp>
      <p:grpSp>
        <p:nvGrpSpPr>
          <p:cNvPr id="15" name="组合 14"/>
          <p:cNvGrpSpPr/>
          <p:nvPr/>
        </p:nvGrpSpPr>
        <p:grpSpPr>
          <a:xfrm>
            <a:off x="6719570" y="854075"/>
            <a:ext cx="5269230" cy="3328670"/>
            <a:chOff x="10582" y="1345"/>
            <a:chExt cx="8298" cy="5242"/>
          </a:xfrm>
        </p:grpSpPr>
        <p:sp>
          <p:nvSpPr>
            <p:cNvPr id="7" name="文本框 6"/>
            <p:cNvSpPr txBox="1"/>
            <p:nvPr/>
          </p:nvSpPr>
          <p:spPr>
            <a:xfrm>
              <a:off x="10721" y="1345"/>
              <a:ext cx="8159" cy="5242"/>
            </a:xfrm>
            <a:prstGeom prst="rect">
              <a:avLst/>
            </a:prstGeom>
            <a:noFill/>
          </p:spPr>
          <p:txBody>
            <a:bodyPr wrap="square" rtlCol="0">
              <a:spAutoFit/>
            </a:bodyPr>
            <a:p>
              <a:pPr>
                <a:lnSpc>
                  <a:spcPct val="130000"/>
                </a:lnSpc>
              </a:pPr>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sym typeface="+mn-ea"/>
                </a:rPr>
                <a:t>整数</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Consolas" panose="020B0609020204030204" charset="0"/>
                <a:sym typeface="+mn-ea"/>
              </a:endParaRPr>
            </a:p>
            <a:p>
              <a:pPr>
                <a:lnSpc>
                  <a:spcPct val="130000"/>
                </a:lnSpc>
              </a:pPr>
              <a:r>
                <a:rPr lang="en-US" altLang="zh-CN" u="none">
                  <a:solidFill>
                    <a:srgbClr val="595959"/>
                  </a:solidFill>
                  <a:latin typeface="Consolas" panose="020B0609020204030204" charset="0"/>
                  <a:ea typeface="幼圆" panose="02010509060101010101" charset="-122"/>
                  <a:cs typeface="Consolas" panose="020B0609020204030204" charset="0"/>
                </a:rPr>
                <a:t>NUMBER </a:t>
              </a:r>
              <a:r>
                <a:rPr lang="zh-CN" altLang="en-US" u="none">
                  <a:solidFill>
                    <a:srgbClr val="595959"/>
                  </a:solidFill>
                  <a:latin typeface="Consolas" panose="020B0609020204030204" charset="0"/>
                  <a:ea typeface="幼圆" panose="02010509060101010101" charset="-122"/>
                  <a:cs typeface="Consolas" panose="020B0609020204030204" charset="0"/>
                </a:rPr>
                <a:t>把数写出来，</a:t>
              </a:r>
              <a:endParaRPr lang="zh-CN" altLang="en-US"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r>
                <a:rPr lang="en-US" altLang="zh-CN" u="none">
                  <a:solidFill>
                    <a:srgbClr val="595959"/>
                  </a:solidFill>
                  <a:latin typeface="Consolas" panose="020B0609020204030204" charset="0"/>
                  <a:ea typeface="幼圆" panose="02010509060101010101" charset="-122"/>
                  <a:cs typeface="Consolas" panose="020B0609020204030204" charset="0"/>
                </a:rPr>
                <a:t>Place Value</a:t>
              </a:r>
              <a:r>
                <a:rPr lang="zh-CN" altLang="en-US" u="none">
                  <a:solidFill>
                    <a:srgbClr val="595959"/>
                  </a:solidFill>
                  <a:latin typeface="Consolas" panose="020B0609020204030204" charset="0"/>
                  <a:ea typeface="幼圆" panose="02010509060101010101" charset="-122"/>
                  <a:cs typeface="Consolas" panose="020B0609020204030204" charset="0"/>
                </a:rPr>
                <a:t>从第一位开始标</a:t>
              </a:r>
              <a:r>
                <a:rPr lang="en-US" altLang="zh-CN" u="none">
                  <a:solidFill>
                    <a:srgbClr val="595959"/>
                  </a:solidFill>
                  <a:latin typeface="Consolas" panose="020B0609020204030204" charset="0"/>
                  <a:ea typeface="幼圆" panose="02010509060101010101" charset="-122"/>
                  <a:cs typeface="Consolas" panose="020B0609020204030204" charset="0"/>
                </a:rPr>
                <a:t>10</a:t>
              </a:r>
              <a:r>
                <a:rPr lang="zh-CN" altLang="en-US" u="none">
                  <a:solidFill>
                    <a:srgbClr val="595959"/>
                  </a:solidFill>
                  <a:latin typeface="Consolas" panose="020B0609020204030204" charset="0"/>
                  <a:ea typeface="幼圆" panose="02010509060101010101" charset="-122"/>
                  <a:cs typeface="Consolas" panose="020B0609020204030204" charset="0"/>
                </a:rPr>
                <a:t>零次方，</a:t>
              </a:r>
              <a:r>
                <a:rPr lang="en-US" altLang="zh-CN" u="none">
                  <a:solidFill>
                    <a:srgbClr val="595959"/>
                  </a:solidFill>
                  <a:latin typeface="Consolas" panose="020B0609020204030204" charset="0"/>
                  <a:ea typeface="幼圆" panose="02010509060101010101" charset="-122"/>
                  <a:cs typeface="Consolas" panose="020B0609020204030204" charset="0"/>
                </a:rPr>
                <a:t>10</a:t>
              </a:r>
              <a:r>
                <a:rPr lang="zh-CN" altLang="en-US" u="none">
                  <a:solidFill>
                    <a:srgbClr val="595959"/>
                  </a:solidFill>
                  <a:latin typeface="Consolas" panose="020B0609020204030204" charset="0"/>
                  <a:ea typeface="幼圆" panose="02010509060101010101" charset="-122"/>
                  <a:cs typeface="Consolas" panose="020B0609020204030204" charset="0"/>
                </a:rPr>
                <a:t>一次方，</a:t>
              </a:r>
              <a:r>
                <a:rPr lang="en-US" altLang="zh-CN" u="none">
                  <a:solidFill>
                    <a:srgbClr val="595959"/>
                  </a:solidFill>
                  <a:latin typeface="Consolas" panose="020B0609020204030204" charset="0"/>
                  <a:ea typeface="幼圆" panose="02010509060101010101" charset="-122"/>
                  <a:cs typeface="Consolas" panose="020B0609020204030204" charset="0"/>
                </a:rPr>
                <a:t>10²</a:t>
              </a:r>
              <a:endParaRPr lang="en-US" altLang="zh-CN"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r>
                <a:rPr lang="en-US" altLang="zh-CN" u="none">
                  <a:solidFill>
                    <a:srgbClr val="595959"/>
                  </a:solidFill>
                  <a:latin typeface="Consolas" panose="020B0609020204030204" charset="0"/>
                  <a:ea typeface="幼圆" panose="02010509060101010101" charset="-122"/>
                  <a:cs typeface="Consolas" panose="020B0609020204030204" charset="0"/>
                </a:rPr>
                <a:t>values=number</a:t>
              </a:r>
              <a:r>
                <a:rPr lang="zh-CN" altLang="en-US" u="none">
                  <a:solidFill>
                    <a:srgbClr val="595959"/>
                  </a:solidFill>
                  <a:latin typeface="Consolas" panose="020B0609020204030204" charset="0"/>
                  <a:ea typeface="幼圆" panose="02010509060101010101" charset="-122"/>
                  <a:cs typeface="Consolas" panose="020B0609020204030204" charset="0"/>
                </a:rPr>
                <a:t>×对应</a:t>
              </a:r>
              <a:r>
                <a:rPr lang="en-US" altLang="zh-CN" u="none">
                  <a:solidFill>
                    <a:srgbClr val="595959"/>
                  </a:solidFill>
                  <a:latin typeface="Consolas" panose="020B0609020204030204" charset="0"/>
                  <a:ea typeface="幼圆" panose="02010509060101010101" charset="-122"/>
                  <a:cs typeface="Consolas" panose="020B0609020204030204" charset="0"/>
                </a:rPr>
                <a:t>place values</a:t>
              </a:r>
              <a:r>
                <a:rPr lang="zh-CN" altLang="en-US" u="none">
                  <a:solidFill>
                    <a:srgbClr val="595959"/>
                  </a:solidFill>
                  <a:latin typeface="Consolas" panose="020B0609020204030204" charset="0"/>
                  <a:ea typeface="幼圆" panose="02010509060101010101" charset="-122"/>
                  <a:cs typeface="Consolas" panose="020B0609020204030204" charset="0"/>
                </a:rPr>
                <a:t>再全部相加</a:t>
              </a:r>
              <a:endParaRPr lang="zh-CN" altLang="en-US"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endParaRPr lang="zh-CN" altLang="en-US"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endParaRPr lang="zh-CN" altLang="en-US"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endParaRPr lang="zh-CN" altLang="en-US" u="none">
                <a:solidFill>
                  <a:srgbClr val="595959"/>
                </a:solidFill>
                <a:latin typeface="Consolas" panose="020B0609020204030204" charset="0"/>
                <a:ea typeface="幼圆" panose="02010509060101010101" charset="-122"/>
                <a:cs typeface="Consolas" panose="020B0609020204030204" charset="0"/>
              </a:endParaRPr>
            </a:p>
            <a:p>
              <a:pPr>
                <a:lnSpc>
                  <a:spcPct val="130000"/>
                </a:lnSpc>
              </a:pPr>
              <a:endParaRPr lang="zh-CN" altLang="en-US">
                <a:latin typeface="Consolas" panose="020B0609020204030204" charset="0"/>
                <a:ea typeface="幼圆" panose="02010509060101010101" charset="-122"/>
                <a:cs typeface="Consolas" panose="020B0609020204030204" charset="0"/>
              </a:endParaRPr>
            </a:p>
          </p:txBody>
        </p:sp>
        <p:pic>
          <p:nvPicPr>
            <p:cNvPr id="8" name="图片 7"/>
            <p:cNvPicPr>
              <a:picLocks noChangeAspect="1"/>
            </p:cNvPicPr>
            <p:nvPr>
              <p:custDataLst>
                <p:tags r:id="rId5"/>
              </p:custDataLst>
            </p:nvPr>
          </p:nvPicPr>
          <p:blipFill>
            <a:blip r:embed="rId6"/>
            <a:stretch>
              <a:fillRect/>
            </a:stretch>
          </p:blipFill>
          <p:spPr>
            <a:xfrm>
              <a:off x="10582" y="4427"/>
              <a:ext cx="8169" cy="1500"/>
            </a:xfrm>
            <a:prstGeom prst="rect">
              <a:avLst/>
            </a:prstGeom>
          </p:spPr>
        </p:pic>
      </p:grpSp>
      <p:grpSp>
        <p:nvGrpSpPr>
          <p:cNvPr id="16" name="组合 15"/>
          <p:cNvGrpSpPr/>
          <p:nvPr/>
        </p:nvGrpSpPr>
        <p:grpSpPr>
          <a:xfrm>
            <a:off x="367030" y="4429760"/>
            <a:ext cx="5922010" cy="1649730"/>
            <a:chOff x="578" y="6976"/>
            <a:chExt cx="9326" cy="2598"/>
          </a:xfrm>
        </p:grpSpPr>
        <p:sp>
          <p:nvSpPr>
            <p:cNvPr id="10" name="文本框 9"/>
            <p:cNvSpPr txBox="1"/>
            <p:nvPr/>
          </p:nvSpPr>
          <p:spPr>
            <a:xfrm>
              <a:off x="578" y="6976"/>
              <a:ext cx="6400" cy="1016"/>
            </a:xfrm>
            <a:prstGeom prst="rect">
              <a:avLst/>
            </a:prstGeom>
            <a:noFill/>
          </p:spPr>
          <p:txBody>
            <a:bodyPr wrap="square" rtlCol="0">
              <a:spAutoFit/>
            </a:bodyPr>
            <a:p>
              <a:r>
                <a:rPr lang="zh-CN" altLang="en-US">
                  <a:latin typeface="Consolas" panose="020B0609020204030204" charset="0"/>
                  <a:ea typeface="幼圆" panose="02010509060101010101" charset="-122"/>
                </a:rPr>
                <a:t>实数</a:t>
              </a:r>
              <a:r>
                <a:rPr lang="en-US" altLang="zh-CN">
                  <a:latin typeface="Consolas" panose="020B0609020204030204" charset="0"/>
                  <a:ea typeface="幼圆" panose="02010509060101010101" charset="-122"/>
                </a:rPr>
                <a:t> </a:t>
              </a:r>
              <a:r>
                <a:rPr lang="zh-CN" altLang="en-US">
                  <a:latin typeface="Consolas" panose="020B0609020204030204" charset="0"/>
                  <a:ea typeface="幼圆" panose="02010509060101010101" charset="-122"/>
                </a:rPr>
                <a:t>同理</a:t>
              </a:r>
              <a:endParaRPr lang="zh-CN" altLang="en-US">
                <a:latin typeface="Consolas" panose="020B0609020204030204" charset="0"/>
                <a:ea typeface="幼圆" panose="02010509060101010101" charset="-122"/>
              </a:endParaRPr>
            </a:p>
            <a:p>
              <a:endParaRPr lang="zh-CN" altLang="en-US">
                <a:latin typeface="Consolas" panose="020B0609020204030204" charset="0"/>
                <a:ea typeface="幼圆" panose="02010509060101010101" charset="-122"/>
              </a:endParaRPr>
            </a:p>
          </p:txBody>
        </p:sp>
        <p:pic>
          <p:nvPicPr>
            <p:cNvPr id="11" name="图片 10"/>
            <p:cNvPicPr>
              <a:picLocks noChangeAspect="1"/>
            </p:cNvPicPr>
            <p:nvPr>
              <p:custDataLst>
                <p:tags r:id="rId7"/>
              </p:custDataLst>
            </p:nvPr>
          </p:nvPicPr>
          <p:blipFill>
            <a:blip r:embed="rId8"/>
            <a:stretch>
              <a:fillRect/>
            </a:stretch>
          </p:blipFill>
          <p:spPr>
            <a:xfrm>
              <a:off x="578" y="8091"/>
              <a:ext cx="9326" cy="1483"/>
            </a:xfrm>
            <a:prstGeom prst="rect">
              <a:avLst/>
            </a:prstGeom>
          </p:spPr>
        </p:pic>
      </p:grpSp>
      <p:grpSp>
        <p:nvGrpSpPr>
          <p:cNvPr id="14" name="组合 13"/>
          <p:cNvGrpSpPr/>
          <p:nvPr/>
        </p:nvGrpSpPr>
        <p:grpSpPr>
          <a:xfrm>
            <a:off x="6850380" y="4301490"/>
            <a:ext cx="4064000" cy="1333500"/>
            <a:chOff x="10788" y="6385"/>
            <a:chExt cx="6400" cy="2100"/>
          </a:xfrm>
        </p:grpSpPr>
        <p:sp>
          <p:nvSpPr>
            <p:cNvPr id="12" name="文本框 11"/>
            <p:cNvSpPr txBox="1"/>
            <p:nvPr/>
          </p:nvSpPr>
          <p:spPr>
            <a:xfrm>
              <a:off x="10788" y="6385"/>
              <a:ext cx="6400" cy="2100"/>
            </a:xfrm>
            <a:prstGeom prst="rect">
              <a:avLst/>
            </a:prstGeom>
            <a:noFill/>
          </p:spPr>
          <p:txBody>
            <a:bodyPr wrap="square" rtlCol="0">
              <a:noAutofit/>
            </a:bodyPr>
            <a:p>
              <a:r>
                <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rPr>
                <a:t>最大值</a:t>
              </a:r>
              <a:endParaRPr lang="zh-CN" altLang="en-US">
                <a:solidFill>
                  <a:schemeClr val="tx1"/>
                </a:solidFill>
                <a:effectLst>
                  <a:outerShdw blurRad="38100" dist="19050" dir="2700000" algn="tl" rotWithShape="0">
                    <a:schemeClr val="dk1">
                      <a:alpha val="40000"/>
                    </a:schemeClr>
                  </a:outerShdw>
                </a:effectLst>
                <a:latin typeface="Consolas" panose="020B0609020204030204" charset="0"/>
                <a:ea typeface="幼圆" panose="02010509060101010101" charset="-122"/>
                <a:cs typeface="幼圆" panose="02010509060101010101" charset="-122"/>
              </a:endParaRPr>
            </a:p>
            <a:p>
              <a:r>
                <a:rPr lang="en-US" altLang="zh-CN">
                  <a:latin typeface="Consolas" panose="020B0609020204030204" charset="0"/>
                  <a:ea typeface="幼圆" panose="02010509060101010101" charset="-122"/>
                  <a:cs typeface="幼圆" panose="02010509060101010101" charset="-122"/>
                </a:rPr>
                <a:t>K=4 </a:t>
              </a:r>
              <a:r>
                <a:rPr lang="zh-CN" altLang="en-US">
                  <a:latin typeface="Consolas" panose="020B0609020204030204" charset="0"/>
                  <a:ea typeface="幼圆" panose="02010509060101010101" charset="-122"/>
                  <a:cs typeface="幼圆" panose="02010509060101010101" charset="-122"/>
                </a:rPr>
                <a:t>最大能表示的就是</a:t>
              </a:r>
              <a:r>
                <a:rPr lang="en-US" altLang="zh-CN">
                  <a:latin typeface="Consolas" panose="020B0609020204030204" charset="0"/>
                  <a:ea typeface="幼圆" panose="02010509060101010101" charset="-122"/>
                  <a:cs typeface="幼圆" panose="02010509060101010101" charset="-122"/>
                </a:rPr>
                <a:t>9999</a:t>
              </a:r>
              <a:endParaRPr lang="zh-CN" altLang="en-US">
                <a:latin typeface="Consolas" panose="020B0609020204030204" charset="0"/>
                <a:ea typeface="幼圆" panose="02010509060101010101" charset="-122"/>
                <a:cs typeface="幼圆" panose="02010509060101010101" charset="-122"/>
              </a:endParaRPr>
            </a:p>
            <a:p>
              <a:endParaRPr lang="zh-CN" altLang="en-US">
                <a:latin typeface="Consolas" panose="020B0609020204030204" charset="0"/>
                <a:ea typeface="幼圆" panose="02010509060101010101" charset="-122"/>
                <a:cs typeface="幼圆" panose="02010509060101010101" charset="-122"/>
              </a:endParaRPr>
            </a:p>
          </p:txBody>
        </p:sp>
        <p:pic>
          <p:nvPicPr>
            <p:cNvPr id="13" name="图片 12"/>
            <p:cNvPicPr>
              <a:picLocks noChangeAspect="1"/>
            </p:cNvPicPr>
            <p:nvPr>
              <p:custDataLst>
                <p:tags r:id="rId9"/>
              </p:custDataLst>
            </p:nvPr>
          </p:nvPicPr>
          <p:blipFill>
            <a:blip r:embed="rId10"/>
            <a:stretch>
              <a:fillRect/>
            </a:stretch>
          </p:blipFill>
          <p:spPr>
            <a:xfrm>
              <a:off x="11089" y="7900"/>
              <a:ext cx="3410" cy="585"/>
            </a:xfrm>
            <a:prstGeom prst="rect">
              <a:avLst/>
            </a:prstGeom>
          </p:spPr>
        </p:pic>
      </p:grpSp>
    </p:spTree>
    <p:custDataLst>
      <p:tags r:id="rId1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77565" y="233750"/>
            <a:ext cx="10969200" cy="705600"/>
          </a:xfrm>
        </p:spPr>
        <p:txBody>
          <a:bodyPr/>
          <a:p>
            <a:r>
              <a:rPr lang="zh-CN" altLang="en-US"/>
              <a:t>链表</a:t>
            </a:r>
            <a:r>
              <a:rPr lang="zh-CN" altLang="en-US"/>
              <a:t>操作</a:t>
            </a:r>
            <a:endParaRPr lang="zh-CN" altLang="en-US"/>
          </a:p>
        </p:txBody>
      </p:sp>
      <p:sp>
        <p:nvSpPr>
          <p:cNvPr id="3" name="内容占位符 2"/>
          <p:cNvSpPr/>
          <p:nvPr>
            <p:ph idx="1"/>
          </p:nvPr>
        </p:nvSpPr>
        <p:spPr>
          <a:xfrm>
            <a:off x="277565" y="1090985"/>
            <a:ext cx="10969200" cy="4759200"/>
          </a:xfrm>
        </p:spPr>
        <p:txBody>
          <a:bodyPr/>
          <a:p>
            <a:r>
              <a:rPr lang="zh-CN" altLang="en-US"/>
              <a:t>如果需要大量的插入和删除，那么链表是合适的结构，但查找一个链表比查找一个数组要慢。</a:t>
            </a:r>
            <a:endParaRPr lang="zh-CN" altLang="en-US"/>
          </a:p>
          <a:p>
            <a:r>
              <a:rPr lang="zh-CN" altLang="en-US"/>
              <a:t>查找算法</a:t>
            </a:r>
            <a:r>
              <a:rPr lang="en-US" altLang="zh-CN"/>
              <a:t>+</a:t>
            </a:r>
            <a:r>
              <a:rPr lang="zh-CN" altLang="en-US"/>
              <a:t>指针用的多，具体见算法</a:t>
            </a:r>
            <a:r>
              <a:rPr lang="en-US" altLang="zh-CN"/>
              <a:t>+C</a:t>
            </a:r>
            <a:r>
              <a:rPr lang="zh-CN" altLang="en-US"/>
              <a:t>学习</a:t>
            </a:r>
            <a:r>
              <a:rPr lang="zh-CN" altLang="en-US"/>
              <a:t>笔记</a:t>
            </a:r>
            <a:endParaRPr lang="zh-CN" altLang="en-US"/>
          </a:p>
          <a:p>
            <a:r>
              <a:rPr lang="zh-CN" altLang="en-US"/>
              <a:t>查找</a:t>
            </a:r>
            <a:endParaRPr lang="zh-CN" altLang="en-US"/>
          </a:p>
          <a:p>
            <a:r>
              <a:rPr lang="zh-CN" altLang="en-US"/>
              <a:t>插入节点</a:t>
            </a:r>
            <a:endParaRPr lang="zh-CN" altLang="en-US"/>
          </a:p>
          <a:p>
            <a:r>
              <a:rPr lang="zh-CN" altLang="en-US"/>
              <a:t>删除</a:t>
            </a:r>
            <a:endParaRPr lang="zh-CN" altLang="en-US"/>
          </a:p>
          <a:p>
            <a:r>
              <a:rPr lang="zh-CN" altLang="en-US"/>
              <a:t>检索</a:t>
            </a:r>
            <a:endParaRPr lang="zh-CN" altLang="en-US"/>
          </a:p>
          <a:p>
            <a:r>
              <a:rPr lang="zh-CN" altLang="en-US"/>
              <a:t>遍历</a:t>
            </a:r>
            <a:endParaRPr lang="zh-CN" altLang="en-US"/>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抽象数据结构</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3" name="内容占位符 2"/>
          <p:cNvSpPr/>
          <p:nvPr>
            <p:ph idx="1"/>
          </p:nvPr>
        </p:nvSpPr>
        <p:spPr/>
        <p:txBody>
          <a:bodyPr/>
          <a:p>
            <a:r>
              <a:rPr lang="zh-CN" altLang="en-US"/>
              <a:t>抽象数据类型</a:t>
            </a:r>
            <a:r>
              <a:rPr lang="zh-CN" altLang="en-US"/>
              <a:t>定义</a:t>
            </a:r>
            <a:endParaRPr lang="zh-CN" altLang="en-US"/>
          </a:p>
          <a:p>
            <a:r>
              <a:rPr lang="zh-CN" altLang="en-US"/>
              <a:t>栈</a:t>
            </a:r>
            <a:endParaRPr lang="zh-CN" altLang="en-US"/>
          </a:p>
          <a:p>
            <a:r>
              <a:rPr lang="zh-CN" altLang="en-US"/>
              <a:t>队列</a:t>
            </a:r>
            <a:endParaRPr lang="zh-CN" altLang="en-US"/>
          </a:p>
          <a:p>
            <a:r>
              <a:rPr lang="zh-CN" altLang="en-US"/>
              <a:t>广义</a:t>
            </a:r>
            <a:r>
              <a:rPr lang="zh-CN" altLang="en-US"/>
              <a:t>线性表</a:t>
            </a:r>
            <a:endParaRPr lang="zh-CN" altLang="en-US"/>
          </a:p>
          <a:p>
            <a:r>
              <a:rPr lang="zh-CN" altLang="en-US"/>
              <a:t>树</a:t>
            </a:r>
            <a:endParaRPr lang="zh-CN" altLang="en-US"/>
          </a:p>
          <a:p>
            <a:r>
              <a:rPr lang="zh-CN" altLang="en-US"/>
              <a:t>图</a:t>
            </a:r>
            <a:endParaRPr lang="zh-CN" altLang="en-US"/>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算法</a:t>
            </a:r>
            <a:endParaRPr lang="zh-CN" altLang="en-US"/>
          </a:p>
        </p:txBody>
      </p:sp>
      <p:sp>
        <p:nvSpPr>
          <p:cNvPr id="3" name="副标题 2"/>
          <p:cNvSpPr/>
          <p:nvPr>
            <p:ph type="subTitle" idx="1"/>
          </p:nvPr>
        </p:nvSpPr>
        <p:spPr/>
        <p:txBody>
          <a:bodyPr/>
          <a:p>
            <a:endParaRPr lang="zh-CN" altLang="en-US" sz="1800"/>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3" name="内容占位符 2"/>
          <p:cNvSpPr/>
          <p:nvPr>
            <p:ph idx="1"/>
          </p:nvPr>
        </p:nvSpPr>
        <p:spPr/>
        <p:txBody>
          <a:bodyPr/>
          <a:p>
            <a:r>
              <a:rPr lang="zh-CN" altLang="en-US"/>
              <a:t>概念</a:t>
            </a:r>
            <a:r>
              <a:rPr lang="en-US" altLang="zh-CN"/>
              <a:t>+</a:t>
            </a:r>
            <a:r>
              <a:rPr lang="zh-CN" altLang="en-US"/>
              <a:t>定义</a:t>
            </a:r>
            <a:endParaRPr lang="zh-CN" altLang="en-US"/>
          </a:p>
          <a:p>
            <a:r>
              <a:rPr lang="zh-CN" altLang="en-US"/>
              <a:t>三种结构</a:t>
            </a:r>
            <a:endParaRPr lang="zh-CN" altLang="en-US"/>
          </a:p>
          <a:p>
            <a:r>
              <a:rPr lang="zh-CN" altLang="en-US"/>
              <a:t>算法表示</a:t>
            </a:r>
            <a:r>
              <a:rPr lang="en-US" altLang="zh-CN"/>
              <a:t>UML</a:t>
            </a:r>
            <a:r>
              <a:rPr lang="zh-CN" altLang="en-US"/>
              <a:t>，</a:t>
            </a:r>
            <a:r>
              <a:rPr lang="zh-CN" altLang="en-US"/>
              <a:t>伪代码</a:t>
            </a:r>
            <a:endParaRPr lang="zh-CN" altLang="en-US"/>
          </a:p>
          <a:p>
            <a:r>
              <a:rPr lang="zh-CN" altLang="en-US"/>
              <a:t>基本算法</a:t>
            </a:r>
            <a:r>
              <a:rPr lang="zh-CN" altLang="en-US"/>
              <a:t>类型</a:t>
            </a:r>
            <a:endParaRPr lang="zh-CN" altLang="en-US"/>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normAutofit/>
          </a:bodyPr>
          <a:p>
            <a:r>
              <a:rPr lang="zh-CN" altLang="en-US"/>
              <a:t>数据在</a:t>
            </a:r>
            <a:r>
              <a:rPr lang="zh-CN" altLang="en-US"/>
              <a:t>计算机中</a:t>
            </a:r>
            <a:br>
              <a:rPr lang="zh-CN" altLang="en-US"/>
            </a:br>
            <a:r>
              <a:rPr lang="zh-CN" altLang="en-US"/>
              <a:t>存储和运算的</a:t>
            </a:r>
            <a:r>
              <a:rPr lang="zh-CN" altLang="en-US"/>
              <a:t>位置</a:t>
            </a:r>
            <a:endParaRPr lang="zh-CN" altLang="en-US"/>
          </a:p>
        </p:txBody>
      </p:sp>
      <p:sp>
        <p:nvSpPr>
          <p:cNvPr id="4" name="副标题 3"/>
          <p:cNvSpPr/>
          <p:nvPr>
            <p:ph type="subTitle" idx="1"/>
          </p:nvPr>
        </p:nvSpPr>
        <p:spPr/>
        <p:txBody>
          <a:bodyPr/>
          <a:p>
            <a:endParaRPr lang="zh-CN" altLang="en-US" sz="1800"/>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32150" y="70"/>
            <a:ext cx="10969200" cy="705600"/>
          </a:xfrm>
        </p:spPr>
        <p:txBody>
          <a:bodyPr/>
          <a:p>
            <a:r>
              <a:rPr lang="zh-CN" altLang="en-US">
                <a:sym typeface="+mn-ea"/>
              </a:rPr>
              <a:t>ALU，Data registers，</a:t>
            </a:r>
            <a:endParaRPr lang="en-US" altLang="zh-CN"/>
          </a:p>
        </p:txBody>
      </p:sp>
      <p:sp>
        <p:nvSpPr>
          <p:cNvPr id="3" name="内容占位符 2"/>
          <p:cNvSpPr/>
          <p:nvPr>
            <p:ph idx="1"/>
          </p:nvPr>
        </p:nvSpPr>
        <p:spPr>
          <a:xfrm>
            <a:off x="132080" y="741680"/>
            <a:ext cx="11321415" cy="5375275"/>
          </a:xfrm>
        </p:spPr>
        <p:txBody>
          <a:bodyPr>
            <a:normAutofit/>
          </a:bodyPr>
          <a:p>
            <a:pPr lvl="0"/>
            <a:r>
              <a:rPr lang="zh-CN" altLang="en-US" sz="1800">
                <a:latin typeface="Consolas" panose="020B0609020204030204" charset="0"/>
                <a:ea typeface="幼圆" panose="02010509060101010101" charset="-122"/>
                <a:cs typeface="Consolas" panose="020B0609020204030204" charset="0"/>
                <a:sym typeface="+mn-ea"/>
              </a:rPr>
              <a:t>算术逻辑单元The arithmetic logic unit (ALU)</a:t>
            </a:r>
            <a:endParaRPr lang="en-US" altLang="zh-CN" sz="1800">
              <a:latin typeface="Consolas" panose="020B0609020204030204" charset="0"/>
              <a:ea typeface="幼圆" panose="02010509060101010101" charset="-122"/>
              <a:cs typeface="Consolas" panose="020B0609020204030204" charset="0"/>
            </a:endParaRPr>
          </a:p>
          <a:p>
            <a:pPr lvl="1"/>
            <a:r>
              <a:rPr lang="en-US" altLang="zh-CN" sz="1800">
                <a:latin typeface="Consolas" panose="020B0609020204030204" charset="0"/>
                <a:ea typeface="幼圆" panose="02010509060101010101" charset="-122"/>
                <a:cs typeface="Consolas" panose="020B0609020204030204" charset="0"/>
              </a:rPr>
              <a:t>CPU</a:t>
            </a:r>
            <a:r>
              <a:rPr lang="zh-CN" altLang="en-US" sz="1800">
                <a:latin typeface="Consolas" panose="020B0609020204030204" charset="0"/>
                <a:ea typeface="幼圆" panose="02010509060101010101" charset="-122"/>
                <a:cs typeface="Consolas" panose="020B0609020204030204" charset="0"/>
              </a:rPr>
              <a:t>中的</a:t>
            </a:r>
            <a:r>
              <a:rPr lang="en-US" altLang="zh-CN" sz="1800">
                <a:latin typeface="Consolas" panose="020B0609020204030204" charset="0"/>
                <a:ea typeface="幼圆" panose="02010509060101010101" charset="-122"/>
                <a:cs typeface="Consolas" panose="020B0609020204030204" charset="0"/>
                <a:sym typeface="+mn-ea"/>
              </a:rPr>
              <a:t>ALU</a:t>
            </a:r>
            <a:r>
              <a:rPr lang="zh-CN" altLang="en-US" sz="1800">
                <a:latin typeface="Consolas" panose="020B0609020204030204" charset="0"/>
                <a:ea typeface="幼圆" panose="02010509060101010101" charset="-122"/>
                <a:cs typeface="Consolas" panose="020B0609020204030204" charset="0"/>
              </a:rPr>
              <a:t>对数据进行逻辑运算，移位运算，算术运算</a:t>
            </a:r>
            <a:endParaRPr lang="zh-CN" altLang="en-US" sz="1800">
              <a:latin typeface="Consolas" panose="020B0609020204030204" charset="0"/>
              <a:ea typeface="幼圆" panose="02010509060101010101" charset="-122"/>
              <a:cs typeface="Consolas" panose="020B0609020204030204" charset="0"/>
            </a:endParaRPr>
          </a:p>
          <a:p>
            <a:pPr marL="228600" lvl="0" indent="-228600">
              <a:buFont typeface="Arial" panose="020B0604020202020204" pitchFamily="34" charset="0"/>
              <a:buChar char="●"/>
            </a:pPr>
            <a:r>
              <a:rPr lang="zh-CN" altLang="en-US" sz="1800">
                <a:latin typeface="Consolas" panose="020B0609020204030204" charset="0"/>
                <a:ea typeface="幼圆" panose="02010509060101010101" charset="-122"/>
                <a:cs typeface="Consolas" panose="020B0609020204030204" charset="0"/>
                <a:sym typeface="+mn-ea"/>
              </a:rPr>
              <a:t>数据寄存器（Data registers）</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r>
              <a:rPr lang="en-US" altLang="zh-CN" sz="1800">
                <a:latin typeface="Consolas" panose="020B0609020204030204" charset="0"/>
                <a:ea typeface="幼圆" panose="02010509060101010101" charset="-122"/>
                <a:cs typeface="Consolas" panose="020B0609020204030204" charset="0"/>
              </a:rPr>
              <a:t>CPU</a:t>
            </a:r>
            <a:r>
              <a:rPr lang="zh-CN" altLang="en-US" sz="1800">
                <a:latin typeface="Consolas" panose="020B0609020204030204" charset="0"/>
                <a:ea typeface="幼圆" panose="02010509060101010101" charset="-122"/>
                <a:cs typeface="Consolas" panose="020B0609020204030204" charset="0"/>
              </a:rPr>
              <a:t>中的寄存器</a:t>
            </a:r>
            <a:r>
              <a:rPr lang="en-US" altLang="zh-CN" sz="1800">
                <a:latin typeface="Consolas" panose="020B0609020204030204" charset="0"/>
                <a:ea typeface="幼圆" panose="02010509060101010101" charset="-122"/>
                <a:cs typeface="Consolas" panose="020B0609020204030204" charset="0"/>
              </a:rPr>
              <a:t>-</a:t>
            </a:r>
            <a:r>
              <a:rPr lang="zh-CN" altLang="en-US" sz="1800">
                <a:latin typeface="Consolas" panose="020B0609020204030204" charset="0"/>
                <a:ea typeface="幼圆" panose="02010509060101010101" charset="-122"/>
                <a:cs typeface="Consolas" panose="020B0609020204030204" charset="0"/>
              </a:rPr>
              <a:t>数据寄存器（Data registers）：存储输入数据和运算结果</a:t>
            </a:r>
            <a:endParaRPr lang="zh-CN" altLang="en-US" sz="1800">
              <a:latin typeface="Consolas" panose="020B0609020204030204" charset="0"/>
              <a:ea typeface="幼圆" panose="02010509060101010101" charset="-122"/>
              <a:cs typeface="Consolas" panose="020B0609020204030204" charset="0"/>
            </a:endParaRPr>
          </a:p>
          <a:p>
            <a:pPr lvl="0"/>
            <a:endParaRPr lang="zh-CN" altLang="en-US" sz="1800">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51200" y="231845"/>
            <a:ext cx="10969200" cy="705600"/>
          </a:xfrm>
        </p:spPr>
        <p:txBody>
          <a:bodyPr/>
          <a:p>
            <a:r>
              <a:rPr lang="zh-CN" altLang="en-US">
                <a:sym typeface="+mn-ea"/>
              </a:rPr>
              <a:t>主存储器</a:t>
            </a:r>
            <a:endParaRPr lang="zh-CN" altLang="en-US"/>
          </a:p>
        </p:txBody>
      </p:sp>
      <p:sp>
        <p:nvSpPr>
          <p:cNvPr id="3" name="内容占位符 2"/>
          <p:cNvSpPr/>
          <p:nvPr>
            <p:ph idx="1"/>
          </p:nvPr>
        </p:nvSpPr>
        <p:spPr>
          <a:xfrm>
            <a:off x="151200" y="990020"/>
            <a:ext cx="10969200" cy="4759200"/>
          </a:xfrm>
        </p:spPr>
        <p:txBody>
          <a:bodyPr/>
          <a:p>
            <a:pPr lvl="0"/>
            <a:r>
              <a:rPr lang="zh-CN" altLang="en-US" sz="1800">
                <a:latin typeface="Consolas" panose="020B0609020204030204" charset="0"/>
                <a:ea typeface="幼圆" panose="02010509060101010101" charset="-122"/>
                <a:cs typeface="Consolas" panose="020B0609020204030204" charset="0"/>
                <a:sym typeface="+mn-ea"/>
              </a:rPr>
              <a:t>主存储器：存储单元（storage locations）的集合。</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总结：位组成字，字组成存储单元，每个单元有标识符，有标识符单元地址空间</a:t>
            </a:r>
            <a:endParaRPr lang="en-US" altLang="zh-CN"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数据以称为字（</a:t>
            </a:r>
            <a:r>
              <a:rPr lang="en-US" altLang="zh-CN" sz="1800">
                <a:latin typeface="Consolas" panose="020B0609020204030204" charset="0"/>
                <a:ea typeface="幼圆" panose="02010509060101010101" charset="-122"/>
                <a:cs typeface="Consolas" panose="020B0609020204030204" charset="0"/>
                <a:sym typeface="+mn-ea"/>
              </a:rPr>
              <a:t>words</a:t>
            </a:r>
            <a:r>
              <a:rPr lang="zh-CN" altLang="en-US" sz="1800">
                <a:latin typeface="Consolas" panose="020B0609020204030204" charset="0"/>
                <a:ea typeface="幼圆" panose="02010509060101010101" charset="-122"/>
                <a:cs typeface="Consolas" panose="020B0609020204030204" charset="0"/>
                <a:sym typeface="+mn-ea"/>
              </a:rPr>
              <a:t>）的位组的形式在内存中传入和传出。</a:t>
            </a:r>
            <a:endParaRPr lang="zh-CN" altLang="en-US" sz="1800">
              <a:latin typeface="Consolas" panose="020B0609020204030204" charset="0"/>
              <a:ea typeface="幼圆" panose="02010509060101010101" charset="-122"/>
              <a:cs typeface="Consolas" panose="020B0609020204030204" charset="0"/>
            </a:endParaRPr>
          </a:p>
          <a:p>
            <a:pPr lvl="3"/>
            <a:r>
              <a:rPr lang="zh-CN" altLang="en-US" sz="1800">
                <a:latin typeface="Consolas" panose="020B0609020204030204" charset="0"/>
                <a:ea typeface="幼圆" panose="02010509060101010101" charset="-122"/>
                <a:cs typeface="Consolas" panose="020B0609020204030204" charset="0"/>
                <a:sym typeface="+mn-ea"/>
              </a:rPr>
              <a:t>字可以是8 位、16位、32位，64位</a:t>
            </a:r>
            <a:endParaRPr lang="zh-CN" altLang="en-US" sz="1800">
              <a:latin typeface="Consolas" panose="020B0609020204030204" charset="0"/>
              <a:ea typeface="幼圆" panose="02010509060101010101" charset="-122"/>
              <a:cs typeface="Consolas" panose="020B0609020204030204" charset="0"/>
              <a:sym typeface="+mn-ea"/>
            </a:endParaRPr>
          </a:p>
          <a:p>
            <a:pPr lvl="3"/>
            <a:r>
              <a:rPr lang="zh-CN" altLang="en-US" sz="1800">
                <a:latin typeface="Consolas" panose="020B0609020204030204" charset="0"/>
                <a:ea typeface="幼圆" panose="02010509060101010101" charset="-122"/>
                <a:cs typeface="Consolas" panose="020B0609020204030204" charset="0"/>
                <a:sym typeface="+mn-ea"/>
              </a:rPr>
              <a:t>1字节=8位，因此有时称16位为2字节，32位为4字节</a:t>
            </a:r>
            <a:endParaRPr lang="zh-CN" altLang="en-US" sz="1800">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每个存储单元有唯一的标识（identifier）——地址（address）</a:t>
            </a:r>
            <a:endParaRPr lang="zh-CN" altLang="en-US" sz="1800">
              <a:latin typeface="Consolas" panose="020B0609020204030204" charset="0"/>
              <a:ea typeface="幼圆" panose="02010509060101010101" charset="-122"/>
              <a:cs typeface="Consolas" panose="020B0609020204030204" charset="0"/>
            </a:endParaRPr>
          </a:p>
          <a:p>
            <a:pPr lvl="2"/>
            <a:r>
              <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sym typeface="+mn-ea"/>
              </a:rPr>
              <a:t>位模式</a:t>
            </a:r>
            <a:endParaRPr lang="zh-CN" altLang="en-US" sz="1800">
              <a:solidFill>
                <a:schemeClr val="tx1">
                  <a:lumMod val="65000"/>
                  <a:lumOff val="35000"/>
                </a:schemeClr>
              </a:solidFill>
              <a:latin typeface="Consolas" panose="020B0609020204030204" charset="0"/>
              <a:ea typeface="幼圆" panose="02010509060101010101" charset="-122"/>
              <a:cs typeface="Consolas" panose="020B0609020204030204" charset="0"/>
            </a:endParaRPr>
          </a:p>
          <a:p>
            <a:pPr lvl="1"/>
            <a:r>
              <a:rPr lang="zh-CN" altLang="en-US" sz="1800">
                <a:latin typeface="Consolas" panose="020B0609020204030204" charset="0"/>
                <a:ea typeface="幼圆" panose="02010509060101010101" charset="-122"/>
                <a:cs typeface="Consolas" panose="020B0609020204030204" charset="0"/>
                <a:sym typeface="+mn-ea"/>
              </a:rPr>
              <a:t>地址空间（Address space）：在存储器中标识的独立的地址单元（uniquely identifiable locations）的总数</a:t>
            </a:r>
            <a:endParaRPr lang="zh-CN" altLang="en-US" sz="1800">
              <a:latin typeface="Consolas" panose="020B0609020204030204" charset="0"/>
              <a:ea typeface="幼圆" panose="02010509060101010101" charset="-122"/>
              <a:cs typeface="Consolas" panose="020B0609020204030204" charset="0"/>
            </a:endParaRPr>
          </a:p>
          <a:p>
            <a:endParaRPr lang="zh-CN" altLang="en-US">
              <a:latin typeface="Consolas" panose="020B0609020204030204" charset="0"/>
              <a:ea typeface="幼圆" panose="02010509060101010101" charset="-122"/>
              <a:cs typeface="Consolas" panose="020B0609020204030204" charset="0"/>
            </a:endParaRP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43910" y="200730"/>
            <a:ext cx="10969200" cy="705600"/>
          </a:xfrm>
        </p:spPr>
        <p:txBody>
          <a:bodyPr/>
          <a:p>
            <a:r>
              <a:rPr lang="zh-CN" altLang="en-US"/>
              <a:t>位模式的地址</a:t>
            </a:r>
            <a:endParaRPr lang="zh-CN" altLang="en-US"/>
          </a:p>
        </p:txBody>
      </p:sp>
      <p:sp>
        <p:nvSpPr>
          <p:cNvPr id="3" name="内容占位符 2"/>
          <p:cNvSpPr/>
          <p:nvPr>
            <p:ph idx="1"/>
          </p:nvPr>
        </p:nvSpPr>
        <p:spPr>
          <a:xfrm>
            <a:off x="324555" y="823015"/>
            <a:ext cx="10969200" cy="4759200"/>
          </a:xfrm>
        </p:spPr>
        <p:txBody>
          <a:bodyPr/>
          <a:p>
            <a:r>
              <a:rPr lang="zh-CN" altLang="en-US"/>
              <a:t>存储地址是位模式的，用无符号整数表示</a:t>
            </a:r>
            <a:endParaRPr lang="zh-CN" altLang="en-US"/>
          </a:p>
          <a:p>
            <a:r>
              <a:rPr lang="zh-CN" altLang="en-US"/>
              <a:t>存储单位。内存大小</a:t>
            </a:r>
            <a:r>
              <a:rPr lang="en-US" altLang="zh-CN"/>
              <a:t>=N kb/mb/gb/tb,</a:t>
            </a:r>
            <a:r>
              <a:rPr lang="zh-CN" altLang="en-US"/>
              <a:t>需要有</a:t>
            </a:r>
            <a:r>
              <a:rPr lang="en-US" altLang="zh-CN"/>
              <a:t>log</a:t>
            </a:r>
            <a:r>
              <a:rPr lang="en-US" altLang="zh-CN" baseline="-25000">
                <a:solidFill>
                  <a:srgbClr val="595959"/>
                </a:solidFill>
                <a:uFillTx/>
              </a:rPr>
              <a:t>2</a:t>
            </a:r>
            <a:r>
              <a:rPr lang="en-US" altLang="zh-CN"/>
              <a:t>N</a:t>
            </a:r>
            <a:r>
              <a:rPr lang="zh-CN" altLang="en-US"/>
              <a:t>位的来确定一个存储单元</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583565" y="1704975"/>
            <a:ext cx="6782435" cy="226123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26745" y="3796665"/>
            <a:ext cx="6864985" cy="3061970"/>
          </a:xfrm>
          <a:prstGeom prst="rect">
            <a:avLst/>
          </a:prstGeom>
        </p:spPr>
      </p:pic>
      <p:sp>
        <p:nvSpPr>
          <p:cNvPr id="8" name="文本框 7"/>
          <p:cNvSpPr txBox="1"/>
          <p:nvPr/>
        </p:nvSpPr>
        <p:spPr>
          <a:xfrm>
            <a:off x="8752205" y="4238625"/>
            <a:ext cx="4064000" cy="922020"/>
          </a:xfrm>
          <a:prstGeom prst="rect">
            <a:avLst/>
          </a:prstGeom>
          <a:noFill/>
        </p:spPr>
        <p:txBody>
          <a:bodyPr wrap="square" rtlCol="0">
            <a:spAutoFit/>
          </a:bodyPr>
          <a:p>
            <a:r>
              <a:rPr lang="zh-CN" altLang="en-US">
                <a:latin typeface="Consolas" panose="020B0609020204030204" charset="0"/>
                <a:ea typeface="幼圆" panose="02010509060101010101" charset="-122"/>
                <a:cs typeface="Consolas" panose="020B0609020204030204" charset="0"/>
              </a:rPr>
              <a:t>字长一字节</a:t>
            </a:r>
            <a:r>
              <a:rPr lang="en-US" altLang="zh-CN">
                <a:latin typeface="Consolas" panose="020B0609020204030204" charset="0"/>
                <a:ea typeface="幼圆" panose="02010509060101010101" charset="-122"/>
                <a:cs typeface="Consolas" panose="020B0609020204030204" charset="0"/>
              </a:rPr>
              <a:t>(2</a:t>
            </a:r>
            <a:r>
              <a:rPr lang="en-US" altLang="zh-CN" baseline="30000">
                <a:solidFill>
                  <a:schemeClr val="tx1"/>
                </a:solidFill>
                <a:uFillTx/>
                <a:latin typeface="Consolas" panose="020B0609020204030204" charset="0"/>
                <a:ea typeface="幼圆" panose="02010509060101010101" charset="-122"/>
                <a:cs typeface="Consolas" panose="020B0609020204030204" charset="0"/>
              </a:rPr>
              <a:t>0</a:t>
            </a:r>
            <a:r>
              <a:rPr lang="en-US" altLang="zh-CN">
                <a:latin typeface="Consolas" panose="020B0609020204030204" charset="0"/>
                <a:ea typeface="幼圆" panose="02010509060101010101" charset="-122"/>
                <a:cs typeface="Consolas" panose="020B0609020204030204" charset="0"/>
              </a:rPr>
              <a:t>)</a:t>
            </a:r>
            <a:r>
              <a:rPr lang="zh-CN" altLang="en-US">
                <a:latin typeface="Consolas" panose="020B0609020204030204" charset="0"/>
                <a:ea typeface="幼圆" panose="02010509060101010101" charset="-122"/>
                <a:cs typeface="Consolas" panose="020B0609020204030204" charset="0"/>
              </a:rPr>
              <a:t>，则</a:t>
            </a:r>
            <a:r>
              <a:rPr lang="en-US" altLang="zh-CN">
                <a:latin typeface="Consolas" panose="020B0609020204030204" charset="0"/>
                <a:ea typeface="幼圆" panose="02010509060101010101" charset="-122"/>
                <a:cs typeface="Consolas" panose="020B0609020204030204" charset="0"/>
              </a:rPr>
              <a:t>=N-0=N</a:t>
            </a:r>
            <a:endParaRPr lang="en-US" altLang="zh-CN">
              <a:latin typeface="Consolas" panose="020B0609020204030204" charset="0"/>
              <a:ea typeface="幼圆" panose="02010509060101010101" charset="-122"/>
              <a:cs typeface="Consolas" panose="020B0609020204030204" charset="0"/>
            </a:endParaRPr>
          </a:p>
          <a:p>
            <a:r>
              <a:rPr lang="zh-CN" altLang="en-US">
                <a:latin typeface="Consolas" panose="020B0609020204030204" charset="0"/>
                <a:ea typeface="幼圆" panose="02010509060101010101" charset="-122"/>
                <a:cs typeface="Consolas" panose="020B0609020204030204" charset="0"/>
              </a:rPr>
              <a:t>字长</a:t>
            </a:r>
            <a:r>
              <a:rPr lang="en-US" altLang="zh-CN">
                <a:latin typeface="Consolas" panose="020B0609020204030204" charset="0"/>
                <a:ea typeface="幼圆" panose="02010509060101010101" charset="-122"/>
                <a:cs typeface="Consolas" panose="020B0609020204030204" charset="0"/>
              </a:rPr>
              <a:t>8</a:t>
            </a:r>
            <a:r>
              <a:rPr lang="zh-CN" altLang="en-US">
                <a:latin typeface="Consolas" panose="020B0609020204030204" charset="0"/>
                <a:ea typeface="幼圆" panose="02010509060101010101" charset="-122"/>
                <a:cs typeface="Consolas" panose="020B0609020204030204" charset="0"/>
              </a:rPr>
              <a:t>字节</a:t>
            </a:r>
            <a:r>
              <a:rPr lang="en-US" altLang="zh-CN">
                <a:latin typeface="Consolas" panose="020B0609020204030204" charset="0"/>
                <a:ea typeface="幼圆" panose="02010509060101010101" charset="-122"/>
                <a:cs typeface="Consolas" panose="020B0609020204030204" charset="0"/>
              </a:rPr>
              <a:t>=2</a:t>
            </a:r>
            <a:r>
              <a:rPr lang="en-US" altLang="zh-CN" baseline="30000">
                <a:solidFill>
                  <a:schemeClr val="tx1"/>
                </a:solidFill>
                <a:uFillTx/>
                <a:latin typeface="Consolas" panose="020B0609020204030204" charset="0"/>
                <a:ea typeface="幼圆" panose="02010509060101010101" charset="-122"/>
                <a:cs typeface="Consolas" panose="020B0609020204030204" charset="0"/>
              </a:rPr>
              <a:t>3</a:t>
            </a:r>
            <a:r>
              <a:rPr lang="zh-CN" altLang="en-US">
                <a:latin typeface="Consolas" panose="020B0609020204030204" charset="0"/>
                <a:ea typeface="幼圆" panose="02010509060101010101" charset="-122"/>
                <a:cs typeface="Consolas" panose="020B0609020204030204" charset="0"/>
              </a:rPr>
              <a:t>，则</a:t>
            </a:r>
            <a:r>
              <a:rPr lang="en-US" altLang="zh-CN">
                <a:latin typeface="Consolas" panose="020B0609020204030204" charset="0"/>
                <a:ea typeface="幼圆" panose="02010509060101010101" charset="-122"/>
                <a:cs typeface="Consolas" panose="020B0609020204030204" charset="0"/>
              </a:rPr>
              <a:t>=N-3</a:t>
            </a:r>
            <a:endParaRPr lang="zh-CN" altLang="en-US">
              <a:latin typeface="Consolas" panose="020B0609020204030204" charset="0"/>
              <a:ea typeface="幼圆" panose="02010509060101010101" charset="-122"/>
              <a:cs typeface="Consolas" panose="020B0609020204030204" charset="0"/>
            </a:endParaRPr>
          </a:p>
          <a:p>
            <a:endParaRPr lang="zh-CN" altLang="en-US">
              <a:latin typeface="Consolas" panose="020B0609020204030204" charset="0"/>
              <a:ea typeface="幼圆" panose="02010509060101010101" charset="-122"/>
              <a:cs typeface="Consolas" panose="020B0609020204030204" charset="0"/>
            </a:endParaRPr>
          </a:p>
        </p:txBody>
      </p:sp>
    </p:spTree>
    <p:custDataLst>
      <p:tags r:id="rId5"/>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p:txBody>
          <a:bodyPr/>
          <a:p>
            <a:r>
              <a:rPr lang="zh-CN" altLang="en-US"/>
              <a:t>数据文件结构</a:t>
            </a:r>
            <a:endParaRPr lang="zh-CN" altLang="en-US"/>
          </a:p>
        </p:txBody>
      </p:sp>
      <p:sp>
        <p:nvSpPr>
          <p:cNvPr id="3" name="副标题 2"/>
          <p:cNvSpPr/>
          <p:nvPr>
            <p:ph type="subTitle" idx="1"/>
          </p:nvPr>
        </p:nvSpPr>
        <p:spPr/>
        <p:txBody>
          <a:bodyPr/>
          <a:p>
            <a:r>
              <a:rPr lang="zh-CN" altLang="en-US" sz="1800"/>
              <a:t>File Structure</a:t>
            </a:r>
            <a:endParaRPr lang="zh-CN" altLang="en-US" sz="1800"/>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KSO_WM_BEAUTIFY_FLAG" val="#wm#"/>
  <p:tag name="KSO_WM_TEMPLATE_CATEGORY" val="custom"/>
  <p:tag name="KSO_WM_TEMPLATE_INDEX" val="20205081"/>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BEAUTIFY_FLAG" val="#wm#"/>
  <p:tag name="KSO_WM_TEMPLATE_CATEGORY" val="custom"/>
  <p:tag name="KSO_WM_TEMPLATE_INDEX" val="20205081"/>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wm#"/>
  <p:tag name="KSO_WM_TEMPLATE_CATEGORY" val="custom"/>
  <p:tag name="KSO_WM_TEMPLATE_INDEX" val="20205081"/>
</p:tagLst>
</file>

<file path=ppt/tags/tag125.xml><?xml version="1.0" encoding="utf-8"?>
<p:tagLst xmlns:p="http://schemas.openxmlformats.org/presentationml/2006/main">
  <p:tag name="KSO_WM_BEAUTIFY_FLAG" val="#wm#"/>
  <p:tag name="KSO_WM_TEMPLATE_CATEGORY" val="custom"/>
  <p:tag name="KSO_WM_TEMPLATE_INDEX" val="20205081"/>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wm#"/>
  <p:tag name="KSO_WM_TEMPLATE_CATEGORY" val="custom"/>
  <p:tag name="KSO_WM_TEMPLATE_INDEX" val="20205081"/>
</p:tagLst>
</file>

<file path=ppt/tags/tag128.xml><?xml version="1.0" encoding="utf-8"?>
<p:tagLst xmlns:p="http://schemas.openxmlformats.org/presentationml/2006/main">
  <p:tag name="KSO_WM_BEAUTIFY_FLAG" val="#wm#"/>
  <p:tag name="KSO_WM_TEMPLATE_CATEGORY" val="custom"/>
  <p:tag name="KSO_WM_TEMPLATE_INDEX" val="20205081"/>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205081"/>
</p:tagLst>
</file>

<file path=ppt/tags/tag131.xml><?xml version="1.0" encoding="utf-8"?>
<p:tagLst xmlns:p="http://schemas.openxmlformats.org/presentationml/2006/main">
  <p:tag name="TABLE_ENDDRAG_ORIGIN_RECT" val="794*218"/>
  <p:tag name="TABLE_ENDDRAG_RECT" val="58*128*794*218"/>
</p:tagLst>
</file>

<file path=ppt/tags/tag132.xml><?xml version="1.0" encoding="utf-8"?>
<p:tagLst xmlns:p="http://schemas.openxmlformats.org/presentationml/2006/main">
  <p:tag name="KSO_WM_BEAUTIFY_FLAG" val="#wm#"/>
  <p:tag name="KSO_WM_TEMPLATE_CATEGORY" val="custom"/>
  <p:tag name="KSO_WM_TEMPLATE_INDEX" val="20205081"/>
</p:tagLst>
</file>

<file path=ppt/tags/tag133.xml><?xml version="1.0" encoding="utf-8"?>
<p:tagLst xmlns:p="http://schemas.openxmlformats.org/presentationml/2006/main">
  <p:tag name="KSO_WM_BEAUTIFY_FLAG" val="#wm#"/>
  <p:tag name="KSO_WM_TEMPLATE_CATEGORY" val="custom"/>
  <p:tag name="KSO_WM_TEMPLATE_INDEX" val="20205081"/>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BEAUTIFY_FLAG" val="#wm#"/>
  <p:tag name="KSO_WM_TEMPLATE_CATEGORY" val="custom"/>
  <p:tag name="KSO_WM_TEMPLATE_INDEX" val="20205081"/>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wm#"/>
  <p:tag name="KSO_WM_TEMPLATE_CATEGORY" val="custom"/>
  <p:tag name="KSO_WM_TEMPLATE_INDEX" val="20205081"/>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BEAUTIFY_FLAG" val="#wm#"/>
  <p:tag name="KSO_WM_TEMPLATE_CATEGORY" val="custom"/>
  <p:tag name="KSO_WM_TEMPLATE_INDEX" val="20205081"/>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wm#"/>
  <p:tag name="KSO_WM_TEMPLATE_CATEGORY" val="custom"/>
  <p:tag name="KSO_WM_TEMPLATE_INDEX" val="20205081"/>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081"/>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wm#"/>
  <p:tag name="KSO_WM_TEMPLATE_CATEGORY" val="custom"/>
  <p:tag name="KSO_WM_TEMPLATE_INDEX" val="20205081"/>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wm#"/>
  <p:tag name="KSO_WM_TEMPLATE_CATEGORY" val="custom"/>
  <p:tag name="KSO_WM_TEMPLATE_INDEX" val="20205081"/>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wm#"/>
  <p:tag name="KSO_WM_TEMPLATE_CATEGORY" val="custom"/>
  <p:tag name="KSO_WM_TEMPLATE_INDEX" val="20205081"/>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wm#"/>
  <p:tag name="KSO_WM_TEMPLATE_CATEGORY" val="custom"/>
  <p:tag name="KSO_WM_TEMPLATE_INDEX" val="20205081"/>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205081"/>
</p:tagLst>
</file>

<file path=ppt/tags/tag171.xml><?xml version="1.0" encoding="utf-8"?>
<p:tagLst xmlns:p="http://schemas.openxmlformats.org/presentationml/2006/main">
  <p:tag name="KSO_WM_BEAUTIFY_FLAG" val="#wm#"/>
  <p:tag name="KSO_WM_TEMPLATE_CATEGORY" val="custom"/>
  <p:tag name="KSO_WM_TEMPLATE_INDEX" val="20205081"/>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wm#"/>
  <p:tag name="KSO_WM_TEMPLATE_CATEGORY" val="custom"/>
  <p:tag name="KSO_WM_TEMPLATE_INDEX" val="20205081"/>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wm#"/>
  <p:tag name="KSO_WM_TEMPLATE_CATEGORY" val="custom"/>
  <p:tag name="KSO_WM_TEMPLATE_INDEX" val="20205081"/>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wm#"/>
  <p:tag name="KSO_WM_TEMPLATE_CATEGORY" val="custom"/>
  <p:tag name="KSO_WM_TEMPLATE_INDEX" val="20205081"/>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wm#"/>
  <p:tag name="KSO_WM_TEMPLATE_CATEGORY" val="custom"/>
  <p:tag name="KSO_WM_TEMPLATE_INDEX" val="2020508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wm#"/>
  <p:tag name="KSO_WM_TEMPLATE_CATEGORY" val="custom"/>
  <p:tag name="KSO_WM_TEMPLATE_INDEX" val="20205081"/>
</p:tagLst>
</file>

<file path=ppt/tags/tag182.xml><?xml version="1.0" encoding="utf-8"?>
<p:tagLst xmlns:p="http://schemas.openxmlformats.org/presentationml/2006/main">
  <p:tag name="KSO_WM_BEAUTIFY_FLAG" val="#wm#"/>
  <p:tag name="KSO_WM_TEMPLATE_CATEGORY" val="custom"/>
  <p:tag name="KSO_WM_TEMPLATE_INDEX" val="20205081"/>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wm#"/>
  <p:tag name="KSO_WM_TEMPLATE_CATEGORY" val="custom"/>
  <p:tag name="KSO_WM_TEMPLATE_INDEX" val="20205081"/>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wm#"/>
  <p:tag name="KSO_WM_TEMPLATE_CATEGORY" val="custom"/>
  <p:tag name="KSO_WM_TEMPLATE_INDEX" val="20205081"/>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wm#"/>
  <p:tag name="KSO_WM_TEMPLATE_CATEGORY" val="custom"/>
  <p:tag name="KSO_WM_TEMPLATE_INDEX" val="2020508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wm#"/>
  <p:tag name="KSO_WM_TEMPLATE_CATEGORY" val="custom"/>
  <p:tag name="KSO_WM_TEMPLATE_INDEX" val="2020508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wm#"/>
  <p:tag name="KSO_WM_TEMPLATE_CATEGORY" val="custom"/>
  <p:tag name="KSO_WM_TEMPLATE_INDEX" val="20205081"/>
</p:tagLst>
</file>

<file path=ppt/tags/tag199.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wm#"/>
  <p:tag name="KSO_WM_TEMPLATE_CATEGORY" val="custom"/>
  <p:tag name="KSO_WM_TEMPLATE_INDEX" val="20205081"/>
</p:tagLst>
</file>

<file path=ppt/tags/tag203.xml><?xml version="1.0" encoding="utf-8"?>
<p:tagLst xmlns:p="http://schemas.openxmlformats.org/presentationml/2006/main">
  <p:tag name="KSO_WM_BEAUTIFY_FLAG" val="#wm#"/>
  <p:tag name="KSO_WM_TEMPLATE_CATEGORY" val="custom"/>
  <p:tag name="KSO_WM_TEMPLATE_INDEX" val="20205081"/>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wm#"/>
  <p:tag name="KSO_WM_TEMPLATE_CATEGORY" val="custom"/>
  <p:tag name="KSO_WM_TEMPLATE_INDEX" val="20205081"/>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wm#"/>
  <p:tag name="KSO_WM_TEMPLATE_CATEGORY" val="custom"/>
  <p:tag name="KSO_WM_TEMPLATE_INDEX" val="20205081"/>
</p:tagLst>
</file>

<file path=ppt/tags/tag209.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wm#"/>
  <p:tag name="KSO_WM_TEMPLATE_CATEGORY" val="custom"/>
  <p:tag name="KSO_WM_TEMPLATE_INDEX" val="20205081"/>
</p:tagLst>
</file>

<file path=ppt/tags/tag211.xml><?xml version="1.0" encoding="utf-8"?>
<p:tagLst xmlns:p="http://schemas.openxmlformats.org/presentationml/2006/main">
  <p:tag name="KSO_WM_BEAUTIFY_FLAG" val="#wm#"/>
  <p:tag name="KSO_WM_TEMPLATE_CATEGORY" val="custom"/>
  <p:tag name="KSO_WM_TEMPLATE_INDEX" val="2020508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wm#"/>
  <p:tag name="KSO_WM_TEMPLATE_CATEGORY" val="custom"/>
  <p:tag name="KSO_WM_TEMPLATE_INDEX" val="20205081"/>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wm#"/>
  <p:tag name="KSO_WM_TEMPLATE_CATEGORY" val="custom"/>
  <p:tag name="KSO_WM_TEMPLATE_INDEX" val="20205081"/>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205081"/>
</p:tagLst>
</file>

<file path=ppt/tags/tag221.xml><?xml version="1.0" encoding="utf-8"?>
<p:tagLst xmlns:p="http://schemas.openxmlformats.org/presentationml/2006/main">
  <p:tag name="KSO_WM_BEAUTIFY_FLAG" val="#wm#"/>
  <p:tag name="KSO_WM_TEMPLATE_CATEGORY" val="custom"/>
  <p:tag name="KSO_WM_TEMPLATE_INDEX" val="20205081"/>
</p:tagLst>
</file>

<file path=ppt/tags/tag222.xml><?xml version="1.0" encoding="utf-8"?>
<p:tagLst xmlns:p="http://schemas.openxmlformats.org/presentationml/2006/main">
  <p:tag name="KSO_WM_BEAUTIFY_FLAG" val="#wm#"/>
  <p:tag name="KSO_WM_TEMPLATE_CATEGORY" val="custom"/>
  <p:tag name="KSO_WM_TEMPLATE_INDEX" val="20205081"/>
</p:tagLst>
</file>

<file path=ppt/tags/tag223.xml><?xml version="1.0" encoding="utf-8"?>
<p:tagLst xmlns:p="http://schemas.openxmlformats.org/presentationml/2006/main">
  <p:tag name="KSO_WM_BEAUTIFY_FLAG" val="#wm#"/>
  <p:tag name="KSO_WM_TEMPLATE_CATEGORY" val="custom"/>
  <p:tag name="KSO_WM_TEMPLATE_INDEX" val="20205081"/>
</p:tagLst>
</file>

<file path=ppt/tags/tag224.xml><?xml version="1.0" encoding="utf-8"?>
<p:tagLst xmlns:p="http://schemas.openxmlformats.org/presentationml/2006/main">
  <p:tag name="KSO_WM_BEAUTIFY_FLAG" val="#wm#"/>
  <p:tag name="KSO_WM_TEMPLATE_CATEGORY" val="custom"/>
  <p:tag name="KSO_WM_TEMPLATE_INDEX" val="20205081"/>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wm#"/>
  <p:tag name="KSO_WM_TEMPLATE_CATEGORY" val="custom"/>
  <p:tag name="KSO_WM_TEMPLATE_INDEX" val="20205081"/>
</p:tagLst>
</file>

<file path=ppt/tags/tag227.xml><?xml version="1.0" encoding="utf-8"?>
<p:tagLst xmlns:p="http://schemas.openxmlformats.org/presentationml/2006/main">
  <p:tag name="KSO_WM_BEAUTIFY_FLAG" val="#wm#"/>
  <p:tag name="KSO_WM_TEMPLATE_CATEGORY" val="custom"/>
  <p:tag name="KSO_WM_TEMPLATE_INDEX" val="20205081"/>
</p:tagLst>
</file>

<file path=ppt/tags/tag228.xml><?xml version="1.0" encoding="utf-8"?>
<p:tagLst xmlns:p="http://schemas.openxmlformats.org/presentationml/2006/main">
  <p:tag name="KSO_WM_BEAUTIFY_FLAG" val="#wm#"/>
  <p:tag name="KSO_WM_TEMPLATE_CATEGORY" val="custom"/>
  <p:tag name="KSO_WM_TEMPLATE_INDEX" val="20205081"/>
</p:tagLst>
</file>

<file path=ppt/tags/tag229.xml><?xml version="1.0" encoding="utf-8"?>
<p:tagLst xmlns:p="http://schemas.openxmlformats.org/presentationml/2006/main">
  <p:tag name="KSO_WM_BEAUTIFY_FLAG" val="#wm#"/>
  <p:tag name="KSO_WM_TEMPLATE_CATEGORY" val="custom"/>
  <p:tag name="KSO_WM_TEMPLATE_INDEX" val="2020508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wm#"/>
  <p:tag name="KSO_WM_TEMPLATE_CATEGORY" val="custom"/>
  <p:tag name="KSO_WM_TEMPLATE_INDEX" val="20205081"/>
</p:tagLst>
</file>

<file path=ppt/tags/tag232.xml><?xml version="1.0" encoding="utf-8"?>
<p:tagLst xmlns:p="http://schemas.openxmlformats.org/presentationml/2006/main">
  <p:tag name="KSO_WM_BEAUTIFY_FLAG" val="#wm#"/>
  <p:tag name="KSO_WM_TEMPLATE_CATEGORY" val="custom"/>
  <p:tag name="KSO_WM_TEMPLATE_INDEX" val="20205081"/>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wm#"/>
  <p:tag name="KSO_WM_TEMPLATE_CATEGORY" val="custom"/>
  <p:tag name="KSO_WM_TEMPLATE_INDEX" val="20205081"/>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BEAUTIFY_FLAG" val="#wm#"/>
  <p:tag name="KSO_WM_TEMPLATE_CATEGORY" val="custom"/>
  <p:tag name="KSO_WM_TEMPLATE_INDEX" val="20205081"/>
</p:tagLst>
</file>

<file path=ppt/tags/tag238.xml><?xml version="1.0" encoding="utf-8"?>
<p:tagLst xmlns:p="http://schemas.openxmlformats.org/presentationml/2006/main">
  <p:tag name="KSO_WM_BEAUTIFY_FLAG" val="#wm#"/>
  <p:tag name="KSO_WM_TEMPLATE_CATEGORY" val="custom"/>
  <p:tag name="KSO_WM_TEMPLATE_INDEX" val="20205081"/>
</p:tagLst>
</file>

<file path=ppt/tags/tag239.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wm#"/>
  <p:tag name="KSO_WM_TEMPLATE_CATEGORY" val="custom"/>
  <p:tag name="KSO_WM_TEMPLATE_INDEX" val="20205081"/>
</p:tagLst>
</file>

<file path=ppt/tags/tag241.xml><?xml version="1.0" encoding="utf-8"?>
<p:tagLst xmlns:p="http://schemas.openxmlformats.org/presentationml/2006/main">
  <p:tag name="KSO_WM_BEAUTIFY_FLAG" val="#wm#"/>
  <p:tag name="KSO_WM_TEMPLATE_CATEGORY" val="custom"/>
  <p:tag name="KSO_WM_TEMPLATE_INDEX" val="20205081"/>
</p:tagLst>
</file>

<file path=ppt/tags/tag242.xml><?xml version="1.0" encoding="utf-8"?>
<p:tagLst xmlns:p="http://schemas.openxmlformats.org/presentationml/2006/main">
  <p:tag name="KSO_WM_BEAUTIFY_FLAG" val="#wm#"/>
  <p:tag name="KSO_WM_TEMPLATE_CATEGORY" val="custom"/>
  <p:tag name="KSO_WM_TEMPLATE_INDEX" val="20205081"/>
</p:tagLst>
</file>

<file path=ppt/tags/tag243.xml><?xml version="1.0" encoding="utf-8"?>
<p:tagLst xmlns:p="http://schemas.openxmlformats.org/presentationml/2006/main">
  <p:tag name="KSO_WM_BEAUTIFY_FLAG" val="#wm#"/>
  <p:tag name="KSO_WM_TEMPLATE_CATEGORY" val="custom"/>
  <p:tag name="KSO_WM_TEMPLATE_INDEX" val="20205081"/>
</p:tagLst>
</file>

<file path=ppt/tags/tag244.xml><?xml version="1.0" encoding="utf-8"?>
<p:tagLst xmlns:p="http://schemas.openxmlformats.org/presentationml/2006/main">
  <p:tag name="KSO_WM_BEAUTIFY_FLAG" val="#wm#"/>
  <p:tag name="KSO_WM_TEMPLATE_CATEGORY" val="custom"/>
  <p:tag name="KSO_WM_TEMPLATE_INDEX" val="20205081"/>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wm#"/>
  <p:tag name="KSO_WM_TEMPLATE_CATEGORY" val="custom"/>
  <p:tag name="KSO_WM_TEMPLATE_INDEX" val="20205081"/>
</p:tagLst>
</file>

<file path=ppt/tags/tag248.xml><?xml version="1.0" encoding="utf-8"?>
<p:tagLst xmlns:p="http://schemas.openxmlformats.org/presentationml/2006/main">
  <p:tag name="KSO_WM_BEAUTIFY_FLAG" val="#wm#"/>
  <p:tag name="KSO_WM_TEMPLATE_CATEGORY" val="custom"/>
  <p:tag name="KSO_WM_TEMPLATE_INDEX" val="20205081"/>
</p:tagLst>
</file>

<file path=ppt/tags/tag249.xml><?xml version="1.0" encoding="utf-8"?>
<p:tagLst xmlns:p="http://schemas.openxmlformats.org/presentationml/2006/main">
  <p:tag name="KSO_WM_BEAUTIFY_FLAG" val="#wm#"/>
  <p:tag name="KSO_WM_TEMPLATE_CATEGORY" val="custom"/>
  <p:tag name="KSO_WM_TEMPLATE_INDEX" val="2020508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wm#"/>
  <p:tag name="KSO_WM_TEMPLATE_CATEGORY" val="custom"/>
  <p:tag name="KSO_WM_TEMPLATE_INDEX" val="20205081"/>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wm#"/>
  <p:tag name="KSO_WM_TEMPLATE_CATEGORY" val="custom"/>
  <p:tag name="KSO_WM_TEMPLATE_INDEX" val="20205081"/>
</p:tagLst>
</file>

<file path=ppt/tags/tag253.xml><?xml version="1.0" encoding="utf-8"?>
<p:tagLst xmlns:p="http://schemas.openxmlformats.org/presentationml/2006/main">
  <p:tag name="KSO_WM_BEAUTIFY_FLAG" val="#wm#"/>
  <p:tag name="KSO_WM_TEMPLATE_CATEGORY" val="custom"/>
  <p:tag name="KSO_WM_TEMPLATE_INDEX" val="20205081"/>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wm#"/>
  <p:tag name="KSO_WM_TEMPLATE_CATEGORY" val="custom"/>
  <p:tag name="KSO_WM_TEMPLATE_INDEX" val="20205081"/>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wm#"/>
  <p:tag name="KSO_WM_TEMPLATE_CATEGORY" val="custom"/>
  <p:tag name="KSO_WM_TEMPLATE_INDEX" val="20205081"/>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wm#"/>
  <p:tag name="KSO_WM_TEMPLATE_CATEGORY" val="custom"/>
  <p:tag name="KSO_WM_TEMPLATE_INDEX" val="2020508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wm#"/>
  <p:tag name="KSO_WM_TEMPLATE_CATEGORY" val="custom"/>
  <p:tag name="KSO_WM_TEMPLATE_INDEX" val="20205081"/>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wm#"/>
  <p:tag name="KSO_WM_TEMPLATE_CATEGORY" val="custom"/>
  <p:tag name="KSO_WM_TEMPLATE_INDEX" val="20205081"/>
</p:tagLst>
</file>

<file path=ppt/tags/tag265.xml><?xml version="1.0" encoding="utf-8"?>
<p:tagLst xmlns:p="http://schemas.openxmlformats.org/presentationml/2006/main">
  <p:tag name="KSO_WM_BEAUTIFY_FLAG" val="#wm#"/>
  <p:tag name="KSO_WM_TEMPLATE_CATEGORY" val="custom"/>
  <p:tag name="KSO_WM_TEMPLATE_INDEX" val="20205081"/>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wm#"/>
  <p:tag name="KSO_WM_TEMPLATE_CATEGORY" val="custom"/>
  <p:tag name="KSO_WM_TEMPLATE_INDEX" val="20205081"/>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wm#"/>
  <p:tag name="KSO_WM_TEMPLATE_CATEGORY" val="custom"/>
  <p:tag name="KSO_WM_TEMPLATE_INDEX" val="2020508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wm#"/>
  <p:tag name="KSO_WM_TEMPLATE_CATEGORY" val="custom"/>
  <p:tag name="KSO_WM_TEMPLATE_INDEX" val="20205081"/>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wm#"/>
  <p:tag name="KSO_WM_TEMPLATE_CATEGORY" val="custom"/>
  <p:tag name="KSO_WM_TEMPLATE_INDEX" val="20205081"/>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wm#"/>
  <p:tag name="KSO_WM_TEMPLATE_CATEGORY" val="custom"/>
  <p:tag name="KSO_WM_TEMPLATE_INDEX" val="20205081"/>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wm#"/>
  <p:tag name="KSO_WM_TEMPLATE_CATEGORY" val="custom"/>
  <p:tag name="KSO_WM_TEMPLATE_INDEX" val="20205081"/>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wm#"/>
  <p:tag name="KSO_WM_TEMPLATE_CATEGORY" val="custom"/>
  <p:tag name="KSO_WM_TEMPLATE_INDEX" val="2020508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wm#"/>
  <p:tag name="KSO_WM_TEMPLATE_CATEGORY" val="custom"/>
  <p:tag name="KSO_WM_TEMPLATE_INDEX" val="20205081"/>
</p:tagLst>
</file>

<file path=ppt/tags/tag282.xml><?xml version="1.0" encoding="utf-8"?>
<p:tagLst xmlns:p="http://schemas.openxmlformats.org/presentationml/2006/main">
  <p:tag name="KSO_WM_BEAUTIFY_FLAG" val="#wm#"/>
  <p:tag name="KSO_WM_TEMPLATE_CATEGORY" val="custom"/>
  <p:tag name="KSO_WM_TEMPLATE_INDEX" val="20205081"/>
</p:tagLst>
</file>

<file path=ppt/tags/tag283.xml><?xml version="1.0" encoding="utf-8"?>
<p:tagLst xmlns:p="http://schemas.openxmlformats.org/presentationml/2006/main">
  <p:tag name="KSO_WM_BEAUTIFY_FLAG" val="#wm#"/>
  <p:tag name="KSO_WM_TEMPLATE_CATEGORY" val="custom"/>
  <p:tag name="KSO_WM_TEMPLATE_INDEX" val="20205081"/>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wm#"/>
  <p:tag name="KSO_WM_TEMPLATE_CATEGORY" val="custom"/>
  <p:tag name="KSO_WM_TEMPLATE_INDEX" val="20205081"/>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wm#"/>
  <p:tag name="KSO_WM_TEMPLATE_CATEGORY" val="custom"/>
  <p:tag name="KSO_WM_TEMPLATE_INDEX" val="20205081"/>
</p:tagLst>
</file>

<file path=ppt/tags/tag288.xml><?xml version="1.0" encoding="utf-8"?>
<p:tagLst xmlns:p="http://schemas.openxmlformats.org/presentationml/2006/main">
  <p:tag name="KSO_WM_BEAUTIFY_FLAG" val="#wm#"/>
  <p:tag name="KSO_WM_TEMPLATE_CATEGORY" val="custom"/>
  <p:tag name="KSO_WM_TEMPLATE_INDEX" val="20205081"/>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custom"/>
  <p:tag name="KSO_WM_TEMPLATE_INDEX" val="20205081"/>
</p:tagLst>
</file>

<file path=ppt/tags/tag291.xml><?xml version="1.0" encoding="utf-8"?>
<p:tagLst xmlns:p="http://schemas.openxmlformats.org/presentationml/2006/main">
  <p:tag name="KSO_WM_BEAUTIFY_FLAG" val="#wm#"/>
  <p:tag name="KSO_WM_TEMPLATE_CATEGORY" val="custom"/>
  <p:tag name="KSO_WM_TEMPLATE_INDEX" val="20205081"/>
</p:tagLst>
</file>

<file path=ppt/tags/tag292.xml><?xml version="1.0" encoding="utf-8"?>
<p:tagLst xmlns:p="http://schemas.openxmlformats.org/presentationml/2006/main">
  <p:tag name="KSO_WM_BEAUTIFY_FLAG" val="#wm#"/>
  <p:tag name="KSO_WM_TEMPLATE_CATEGORY" val="custom"/>
  <p:tag name="KSO_WM_TEMPLATE_INDEX" val="20205081"/>
</p:tagLst>
</file>

<file path=ppt/tags/tag293.xml><?xml version="1.0" encoding="utf-8"?>
<p:tagLst xmlns:p="http://schemas.openxmlformats.org/presentationml/2006/main">
  <p:tag name="KSO_WM_BEAUTIFY_FLAG" val="#wm#"/>
  <p:tag name="KSO_WM_TEMPLATE_CATEGORY" val="custom"/>
  <p:tag name="KSO_WM_TEMPLATE_INDEX" val="20205081"/>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wm#"/>
  <p:tag name="KSO_WM_TEMPLATE_CATEGORY" val="custom"/>
  <p:tag name="KSO_WM_TEMPLATE_INDEX" val="20205081"/>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wm#"/>
  <p:tag name="KSO_WM_TEMPLATE_CATEGORY" val="custom"/>
  <p:tag name="KSO_WM_TEMPLATE_INDEX" val="20205081"/>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wm#"/>
  <p:tag name="KSO_WM_TEMPLATE_CATEGORY" val="custom"/>
  <p:tag name="KSO_WM_TEMPLATE_INDEX" val="2020508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wm#"/>
  <p:tag name="KSO_WM_TEMPLATE_CATEGORY" val="custom"/>
  <p:tag name="KSO_WM_TEMPLATE_INDEX" val="20205081"/>
</p:tagLst>
</file>

<file path=ppt/tags/tag304.xml><?xml version="1.0" encoding="utf-8"?>
<p:tagLst xmlns:p="http://schemas.openxmlformats.org/presentationml/2006/main">
  <p:tag name="KSO_WM_BEAUTIFY_FLAG" val="#wm#"/>
  <p:tag name="KSO_WM_TEMPLATE_CATEGORY" val="custom"/>
  <p:tag name="KSO_WM_TEMPLATE_INDEX" val="20205081"/>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wm#"/>
  <p:tag name="KSO_WM_TEMPLATE_CATEGORY" val="custom"/>
  <p:tag name="KSO_WM_TEMPLATE_INDEX" val="20205081"/>
</p:tagLst>
</file>

<file path=ppt/tags/tag307.xml><?xml version="1.0" encoding="utf-8"?>
<p:tagLst xmlns:p="http://schemas.openxmlformats.org/presentationml/2006/main">
  <p:tag name="KSO_WM_BEAUTIFY_FLAG" val="#wm#"/>
  <p:tag name="KSO_WM_TEMPLATE_CATEGORY" val="custom"/>
  <p:tag name="KSO_WM_TEMPLATE_INDEX" val="20205081"/>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wm#"/>
  <p:tag name="KSO_WM_TEMPLATE_CATEGORY" val="custom"/>
  <p:tag name="KSO_WM_TEMPLATE_INDEX" val="2020508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wm#"/>
  <p:tag name="KSO_WM_TEMPLATE_CATEGORY" val="custom"/>
  <p:tag name="KSO_WM_TEMPLATE_INDEX" val="20205081"/>
</p:tagLst>
</file>

<file path=ppt/tags/tag311.xml><?xml version="1.0" encoding="utf-8"?>
<p:tagLst xmlns:p="http://schemas.openxmlformats.org/presentationml/2006/main">
  <p:tag name="KSO_WM_BEAUTIFY_FLAG" val="#wm#"/>
  <p:tag name="KSO_WM_TEMPLATE_CATEGORY" val="custom"/>
  <p:tag name="KSO_WM_TEMPLATE_INDEX" val="20205081"/>
</p:tagLst>
</file>

<file path=ppt/tags/tag312.xml><?xml version="1.0" encoding="utf-8"?>
<p:tagLst xmlns:p="http://schemas.openxmlformats.org/presentationml/2006/main">
  <p:tag name="KSO_WM_BEAUTIFY_FLAG" val="#wm#"/>
  <p:tag name="KSO_WM_TEMPLATE_CATEGORY" val="custom"/>
  <p:tag name="KSO_WM_TEMPLATE_INDEX" val="20205081"/>
</p:tagLst>
</file>

<file path=ppt/tags/tag313.xml><?xml version="1.0" encoding="utf-8"?>
<p:tagLst xmlns:p="http://schemas.openxmlformats.org/presentationml/2006/main">
  <p:tag name="KSO_WM_BEAUTIFY_FLAG" val="#wm#"/>
  <p:tag name="KSO_WM_TEMPLATE_CATEGORY" val="custom"/>
  <p:tag name="KSO_WM_TEMPLATE_INDEX" val="20205081"/>
</p:tagLst>
</file>

<file path=ppt/tags/tag314.xml><?xml version="1.0" encoding="utf-8"?>
<p:tagLst xmlns:p="http://schemas.openxmlformats.org/presentationml/2006/main">
  <p:tag name="commondata" val="eyJoZGlkIjoiYjMwZGEyYjczMjU5N2Q3NTU0OGE5OWM4YjRlZTM5N2QifQ=="/>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15056</Words>
  <Application>WPS 演示</Application>
  <PresentationFormat>宽屏</PresentationFormat>
  <Paragraphs>1036</Paragraphs>
  <Slides>139</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139</vt:i4>
      </vt:variant>
    </vt:vector>
  </HeadingPairs>
  <TitlesOfParts>
    <vt:vector size="148" baseType="lpstr">
      <vt:lpstr>Arial</vt:lpstr>
      <vt:lpstr>宋体</vt:lpstr>
      <vt:lpstr>Wingdings</vt:lpstr>
      <vt:lpstr>Consolas</vt:lpstr>
      <vt:lpstr>幼圆</vt:lpstr>
      <vt:lpstr>微软雅黑</vt:lpstr>
      <vt:lpstr>Arial Unicode MS</vt:lpstr>
      <vt:lpstr>Calibri</vt:lpstr>
      <vt:lpstr>WPS</vt:lpstr>
      <vt:lpstr>学计算机重要是学思想</vt:lpstr>
      <vt:lpstr>关于 数据 的一切</vt:lpstr>
      <vt:lpstr>参考书</vt:lpstr>
      <vt:lpstr>1 数字系统</vt:lpstr>
      <vt:lpstr>两种数字系统</vt:lpstr>
      <vt:lpstr>非位置化的举个例子——罗马数字系统</vt:lpstr>
      <vt:lpstr>位置化系统</vt:lpstr>
      <vt:lpstr>四种位置化数字系统</vt:lpstr>
      <vt:lpstr>十进制系统Decimal base=10，S={0，1，2，3，4，5，6，7，8，9}</vt:lpstr>
      <vt:lpstr>二进制跟10进制同理 base=2 S={0,1}</vt:lpstr>
      <vt:lpstr>16进制Hexadecimal base=16   S={1,2,3,4,5,6,7,8,9;A(10),B,C,D,E(14),F}</vt:lpstr>
      <vt:lpstr>8进制 octal system base=8 S={1-7}</vt:lpstr>
      <vt:lpstr>进制转换</vt:lpstr>
      <vt:lpstr>多少位够用</vt:lpstr>
      <vt:lpstr>2，16，8转10</vt:lpstr>
      <vt:lpstr>10转2，16，8</vt:lpstr>
      <vt:lpstr>10转2，8，16：整数部分</vt:lpstr>
      <vt:lpstr>10转2，8，16：整数 算法+方法原理</vt:lpstr>
      <vt:lpstr>10转2，8，16：整数部分 实操方法+例子</vt:lpstr>
      <vt:lpstr>10转2:整数 方法2</vt:lpstr>
      <vt:lpstr>10转2，8，16：小数部分</vt:lpstr>
      <vt:lpstr>10转2，16，8：小数 原理</vt:lpstr>
      <vt:lpstr>10转2，16，8：小数 示例</vt:lpstr>
      <vt:lpstr>2与16相互转换</vt:lpstr>
      <vt:lpstr>进制转换实用表</vt:lpstr>
      <vt:lpstr>2与16之间的转换</vt:lpstr>
      <vt:lpstr>2与8相互转换</vt:lpstr>
      <vt:lpstr>2与8的转换</vt:lpstr>
      <vt:lpstr>八进制-十六进制相互转换</vt:lpstr>
      <vt:lpstr>PowerPoint 演示文稿</vt:lpstr>
      <vt:lpstr>2 数据存储</vt:lpstr>
      <vt:lpstr>统一的格式——位模式Bit patterns</vt:lpstr>
      <vt:lpstr>如何存储数字Numbers</vt:lpstr>
      <vt:lpstr>在计算机中，number的表示法</vt:lpstr>
      <vt:lpstr>正整数用的无符号表示法</vt:lpstr>
      <vt:lpstr>正整数——无符号表示法</vt:lpstr>
      <vt:lpstr>有符号整数用的 补码表示法</vt:lpstr>
      <vt:lpstr>有符号整数——补码表示法  1 表示范围</vt:lpstr>
      <vt:lpstr>2如何取一个整数的反码/补码</vt:lpstr>
      <vt:lpstr>3十进制整数与二进制补码的相互转换</vt:lpstr>
      <vt:lpstr>符号加绝对值表示法</vt:lpstr>
      <vt:lpstr>符号加绝对值表示法</vt:lpstr>
      <vt:lpstr>整数表示法小结</vt:lpstr>
      <vt:lpstr>浮点表示法</vt:lpstr>
      <vt:lpstr>浮点表示法如何表示数字</vt:lpstr>
      <vt:lpstr>浮点表示法如何表示数字</vt:lpstr>
      <vt:lpstr>余码系统The Excess system——计算机如何实现浮点表示法</vt:lpstr>
      <vt:lpstr>十进制数和余127码的相互转换</vt:lpstr>
      <vt:lpstr>十进制数和余127码的相互转换：还原</vt:lpstr>
      <vt:lpstr>3 数据运算</vt:lpstr>
      <vt:lpstr>逻辑运算</vt:lpstr>
      <vt:lpstr>4种基本 位层次上的逻辑运算 Logic operations at bit level</vt:lpstr>
      <vt:lpstr>位模式层次上的逻辑运算Logic operations at pattern level NOT</vt:lpstr>
      <vt:lpstr>AND</vt:lpstr>
      <vt:lpstr>OR</vt:lpstr>
      <vt:lpstr>XOR</vt:lpstr>
      <vt:lpstr>移位运算</vt:lpstr>
      <vt:lpstr>简单移位（Simple shift）</vt:lpstr>
      <vt:lpstr>循环移位（circular shift）</vt:lpstr>
      <vt:lpstr>逻辑移位运算Logical shift operations</vt:lpstr>
      <vt:lpstr>算术移位运算Arithmetic operations on integers</vt:lpstr>
      <vt:lpstr>算术运算</vt:lpstr>
      <vt:lpstr>二进制补码的加减 Addition and subtraction for two’s complement integers</vt:lpstr>
      <vt:lpstr>多模态信息的存储</vt:lpstr>
      <vt:lpstr>multimedia information</vt:lpstr>
      <vt:lpstr>如何存储文本</vt:lpstr>
      <vt:lpstr>在一门语言中，多少位模式表示字符号够用？</vt:lpstr>
      <vt:lpstr>UNICODE简单介绍</vt:lpstr>
      <vt:lpstr>如何存储音频</vt:lpstr>
      <vt:lpstr>音频存储</vt:lpstr>
      <vt:lpstr>如何存储图像</vt:lpstr>
      <vt:lpstr>存储图像1——光栅图/位图Raster graphics (or bitmap graphics)</vt:lpstr>
      <vt:lpstr>像素编码技术1 真彩色True-Color</vt:lpstr>
      <vt:lpstr>像素编码技术2：索引色</vt:lpstr>
      <vt:lpstr>存储图像2：矢量图Vector graphics</vt:lpstr>
      <vt:lpstr>如何存储视频</vt:lpstr>
      <vt:lpstr>存储视频</vt:lpstr>
      <vt:lpstr>数据压缩</vt:lpstr>
      <vt:lpstr>PowerPoint 演示文稿</vt:lpstr>
      <vt:lpstr>数据结构</vt:lpstr>
      <vt:lpstr>PowerPoint 演示文稿</vt:lpstr>
      <vt:lpstr>PowerPoint 演示文稿</vt:lpstr>
      <vt:lpstr>PowerPoint 演示文稿</vt:lpstr>
      <vt:lpstr>数组</vt:lpstr>
      <vt:lpstr>PowerPoint 演示文稿</vt:lpstr>
      <vt:lpstr>PowerPoint 演示文稿</vt:lpstr>
      <vt:lpstr>数组</vt:lpstr>
      <vt:lpstr>PowerPoint 演示文稿</vt:lpstr>
      <vt:lpstr>PowerPoint 演示文稿</vt:lpstr>
      <vt:lpstr>PowerPoint 演示文稿</vt:lpstr>
      <vt:lpstr>抽象数据结构</vt:lpstr>
      <vt:lpstr>PowerPoint 演示文稿</vt:lpstr>
      <vt:lpstr>算法</vt:lpstr>
      <vt:lpstr>PowerPoint 演示文稿</vt:lpstr>
      <vt:lpstr>数据在计算机中 存储和运算的位置</vt:lpstr>
      <vt:lpstr>ALU，Data registers，</vt:lpstr>
      <vt:lpstr>主存储器</vt:lpstr>
      <vt:lpstr>位模式的地址</vt:lpstr>
      <vt:lpstr>数据文件结构</vt:lpstr>
      <vt:lpstr>文件和文件存储</vt:lpstr>
      <vt:lpstr>检索文件里的数据</vt:lpstr>
      <vt:lpstr>文件结构</vt:lpstr>
      <vt:lpstr>顺序文件</vt:lpstr>
      <vt:lpstr>顺序文件</vt:lpstr>
      <vt:lpstr>更新顺序文件Updating sequential files</vt:lpstr>
      <vt:lpstr>更新过程</vt:lpstr>
      <vt:lpstr>随机存取——索引文件</vt:lpstr>
      <vt:lpstr>索引文件 indexed files &amp;倒排文档 Inverted files</vt:lpstr>
      <vt:lpstr>存取索引文件中的记录步骤</vt:lpstr>
      <vt:lpstr>散列文件</vt:lpstr>
      <vt:lpstr>散列文件中的键-地址映射</vt:lpstr>
      <vt:lpstr>散列方法——直接散列法Direct hashing</vt:lpstr>
      <vt:lpstr>散列方法——求模法/除余散列法 Modulo division hashing/division remainder hashing</vt:lpstr>
      <vt:lpstr>散列方法——数字析取散列法Digit extraction hashing</vt:lpstr>
      <vt:lpstr>冲突Collision</vt:lpstr>
      <vt:lpstr>冲突解决法Collision resolution ——开放寻址法Open addressing</vt:lpstr>
      <vt:lpstr>链表解决法 Linked list resolution</vt:lpstr>
      <vt:lpstr>桶散列法Bucket hashing</vt:lpstr>
      <vt:lpstr>目录</vt:lpstr>
      <vt:lpstr>文件目录</vt:lpstr>
      <vt:lpstr>unix目录</vt:lpstr>
      <vt:lpstr>绝对路径和相对路径</vt:lpstr>
      <vt:lpstr>二进制文件&amp;文本文件</vt:lpstr>
      <vt:lpstr>text file</vt:lpstr>
      <vt:lpstr>Binary files</vt:lpstr>
      <vt:lpstr>数据库</vt:lpstr>
      <vt:lpstr>为什么有数据库——数据库的优点</vt:lpstr>
      <vt:lpstr>数据库管理系统DBMS</vt:lpstr>
      <vt:lpstr>PowerPoint 演示文稿</vt:lpstr>
      <vt:lpstr>数据库体系结构</vt:lpstr>
      <vt:lpstr>数据库模型</vt:lpstr>
      <vt:lpstr>关系型数据库</vt:lpstr>
      <vt:lpstr>关系型数据库</vt:lpstr>
      <vt:lpstr>SQL语句举例</vt:lpstr>
      <vt:lpstr>数据库设计</vt:lpstr>
      <vt:lpstr>数据库规范化</vt:lpstr>
      <vt:lpstr>其他数据库模型</vt:lpstr>
      <vt:lpstr>分布式数据库</vt:lpstr>
      <vt:lpstr>面向对象数据库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于璐</cp:lastModifiedBy>
  <cp:revision>175</cp:revision>
  <dcterms:created xsi:type="dcterms:W3CDTF">1900-01-01T00:00:00Z</dcterms:created>
  <dcterms:modified xsi:type="dcterms:W3CDTF">2023-11-10T03:27:48Z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39B3565C6607435E80157071361CCD8B_11</vt:lpwstr>
  </property>
</Properties>
</file>